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sldIdLst>
    <p:sldId id="256" r:id="rId2"/>
    <p:sldId id="258" r:id="rId3"/>
    <p:sldId id="333" r:id="rId4"/>
    <p:sldId id="358" r:id="rId5"/>
    <p:sldId id="334" r:id="rId6"/>
    <p:sldId id="335" r:id="rId7"/>
    <p:sldId id="336" r:id="rId8"/>
    <p:sldId id="337" r:id="rId9"/>
    <p:sldId id="359" r:id="rId10"/>
    <p:sldId id="338" r:id="rId11"/>
    <p:sldId id="360" r:id="rId12"/>
    <p:sldId id="339" r:id="rId13"/>
    <p:sldId id="361" r:id="rId14"/>
    <p:sldId id="362" r:id="rId15"/>
    <p:sldId id="340" r:id="rId16"/>
    <p:sldId id="363" r:id="rId17"/>
    <p:sldId id="343" r:id="rId18"/>
    <p:sldId id="345" r:id="rId19"/>
    <p:sldId id="344" r:id="rId20"/>
    <p:sldId id="364" r:id="rId21"/>
    <p:sldId id="365" r:id="rId22"/>
    <p:sldId id="348" r:id="rId23"/>
    <p:sldId id="349" r:id="rId24"/>
    <p:sldId id="306" r:id="rId25"/>
    <p:sldId id="356" r:id="rId26"/>
    <p:sldId id="307" r:id="rId27"/>
    <p:sldId id="352" r:id="rId28"/>
    <p:sldId id="353" r:id="rId29"/>
    <p:sldId id="357" r:id="rId30"/>
    <p:sldId id="346" r:id="rId31"/>
    <p:sldId id="354" r:id="rId32"/>
    <p:sldId id="355" r:id="rId33"/>
    <p:sldId id="341" r:id="rId34"/>
    <p:sldId id="366" r:id="rId35"/>
    <p:sldId id="367" r:id="rId36"/>
    <p:sldId id="327" r:id="rId37"/>
    <p:sldId id="331" r:id="rId38"/>
    <p:sldId id="332" r:id="rId39"/>
    <p:sldId id="321" r:id="rId40"/>
    <p:sldId id="328" r:id="rId41"/>
    <p:sldId id="329" r:id="rId42"/>
    <p:sldId id="330" r:id="rId43"/>
    <p:sldId id="324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93"/>
    <p:restoredTop sz="86339"/>
  </p:normalViewPr>
  <p:slideViewPr>
    <p:cSldViewPr snapToGrid="0" snapToObjects="1">
      <p:cViewPr varScale="1">
        <p:scale>
          <a:sx n="134" d="100"/>
          <a:sy n="134" d="100"/>
        </p:scale>
        <p:origin x="192" y="888"/>
      </p:cViewPr>
      <p:guideLst/>
    </p:cSldViewPr>
  </p:slideViewPr>
  <p:outlineViewPr>
    <p:cViewPr>
      <p:scale>
        <a:sx n="33" d="100"/>
        <a:sy n="33" d="100"/>
      </p:scale>
      <p:origin x="0" y="-10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1AEFB-92A8-9C47-9A43-185C5204E4EF}" type="datetimeFigureOut">
              <a:rPr lang="en-US" smtClean="0"/>
              <a:t>6/1/21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6AB40-B960-2944-9542-0DC62D2B7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6AB40-B960-2944-9542-0DC62D2B74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69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6AB40-B960-2944-9542-0DC62D2B74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6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6AB40-B960-2944-9542-0DC62D2B74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83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6AB40-B960-2944-9542-0DC62D2B74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84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6AB40-B960-2944-9542-0DC62D2B74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31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6AB40-B960-2944-9542-0DC62D2B74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19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6AB40-B960-2944-9542-0DC62D2B74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1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6AB40-B960-2944-9542-0DC62D2B74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07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6AB40-B960-2944-9542-0DC62D2B74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27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6AB40-B960-2944-9542-0DC62D2B74B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77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6AB40-B960-2944-9542-0DC62D2B74B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14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6AB40-B960-2944-9542-0DC62D2B74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187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6AB40-B960-2944-9542-0DC62D2B74B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22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6AB40-B960-2944-9542-0DC62D2B74B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6AB40-B960-2944-9542-0DC62D2B74B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955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6AB40-B960-2944-9542-0DC62D2B74B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339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6AB40-B960-2944-9542-0DC62D2B74B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83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6AB40-B960-2944-9542-0DC62D2B74B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740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6AB40-B960-2944-9542-0DC62D2B74B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5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6AB40-B960-2944-9542-0DC62D2B74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49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6AB40-B960-2944-9542-0DC62D2B74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23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6AB40-B960-2944-9542-0DC62D2B74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23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6AB40-B960-2944-9542-0DC62D2B74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23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6AB40-B960-2944-9542-0DC62D2B74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2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6AB40-B960-2944-9542-0DC62D2B74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07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6AB40-B960-2944-9542-0DC62D2B74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8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6AC4-D49D-4943-9A9F-077D8CC49D5B}" type="datetimeFigureOut">
              <a:rPr lang="en-US" smtClean="0"/>
              <a:t>6/1/21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9A69B-0762-BF47-8FA5-A7163B828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7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6AC4-D49D-4943-9A9F-077D8CC49D5B}" type="datetimeFigureOut">
              <a:rPr lang="en-US" smtClean="0"/>
              <a:t>6/1/21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9A69B-0762-BF47-8FA5-A7163B828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4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6AC4-D49D-4943-9A9F-077D8CC49D5B}" type="datetimeFigureOut">
              <a:rPr lang="en-US" smtClean="0"/>
              <a:t>6/1/21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9A69B-0762-BF47-8FA5-A7163B828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5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6AC4-D49D-4943-9A9F-077D8CC49D5B}" type="datetimeFigureOut">
              <a:rPr lang="en-US" smtClean="0"/>
              <a:t>6/1/21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9A69B-0762-BF47-8FA5-A7163B828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8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6AC4-D49D-4943-9A9F-077D8CC49D5B}" type="datetimeFigureOut">
              <a:rPr lang="en-US" smtClean="0"/>
              <a:t>6/1/21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9A69B-0762-BF47-8FA5-A7163B828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9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6AC4-D49D-4943-9A9F-077D8CC49D5B}" type="datetimeFigureOut">
              <a:rPr lang="en-US" smtClean="0"/>
              <a:t>6/1/21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9A69B-0762-BF47-8FA5-A7163B828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1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6AC4-D49D-4943-9A9F-077D8CC49D5B}" type="datetimeFigureOut">
              <a:rPr lang="en-US" smtClean="0"/>
              <a:t>6/1/21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9A69B-0762-BF47-8FA5-A7163B828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9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6AC4-D49D-4943-9A9F-077D8CC49D5B}" type="datetimeFigureOut">
              <a:rPr lang="en-US" smtClean="0"/>
              <a:t>6/1/21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9A69B-0762-BF47-8FA5-A7163B828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8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6AC4-D49D-4943-9A9F-077D8CC49D5B}" type="datetimeFigureOut">
              <a:rPr lang="en-US" smtClean="0"/>
              <a:t>6/1/21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9A69B-0762-BF47-8FA5-A7163B828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2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6AC4-D49D-4943-9A9F-077D8CC49D5B}" type="datetimeFigureOut">
              <a:rPr lang="en-US" smtClean="0"/>
              <a:t>6/1/21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9A69B-0762-BF47-8FA5-A7163B828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6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6AC4-D49D-4943-9A9F-077D8CC49D5B}" type="datetimeFigureOut">
              <a:rPr lang="en-US" smtClean="0"/>
              <a:t>6/1/21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9A69B-0762-BF47-8FA5-A7163B828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4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76AC4-D49D-4943-9A9F-077D8CC49D5B}" type="datetimeFigureOut">
              <a:rPr lang="en-US" smtClean="0"/>
              <a:t>6/1/21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9A69B-0762-BF47-8FA5-A7163B828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5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279477-4D82-B24E-8B50-8344A09E8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0"/>
            <a:ext cx="91948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E78D5A-F077-3D40-AAB5-07A060E91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460" y="1608887"/>
            <a:ext cx="7719051" cy="2540605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Dealing with gene models from 50 reference genomes</a:t>
            </a:r>
            <a:endParaRPr lang="en-US" sz="44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F67F8-B75D-7C41-BFB1-C29D09886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72" y="180882"/>
            <a:ext cx="2424704" cy="106198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7BC0FC6-5F52-8549-8522-3CFAC4944113}"/>
              </a:ext>
            </a:extLst>
          </p:cNvPr>
          <p:cNvSpPr txBox="1">
            <a:spLocks/>
          </p:cNvSpPr>
          <p:nvPr/>
        </p:nvSpPr>
        <p:spPr>
          <a:xfrm>
            <a:off x="2137563" y="3938463"/>
            <a:ext cx="6213948" cy="1508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 Progress Report from 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MaizeGDB</a:t>
            </a:r>
            <a:endParaRPr lang="en-US" sz="18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Lisa Harper, June 2, 2020</a:t>
            </a:r>
          </a:p>
        </p:txBody>
      </p:sp>
    </p:spTree>
    <p:extLst>
      <p:ext uri="{BB962C8B-B14F-4D97-AF65-F5344CB8AC3E}">
        <p14:creationId xmlns:p14="http://schemas.microsoft.com/office/powerpoint/2010/main" val="392909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6B98E2-8DF3-4A42-BCA2-36FB42BC63A1}"/>
              </a:ext>
            </a:extLst>
          </p:cNvPr>
          <p:cNvSpPr txBox="1"/>
          <p:nvPr/>
        </p:nvSpPr>
        <p:spPr>
          <a:xfrm>
            <a:off x="3086938" y="133462"/>
            <a:ext cx="4729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Info on All Genomes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57AD8D-4561-6C44-B62B-9ACCEC2C57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3440"/>
            <a:ext cx="9144000" cy="6004560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1937521-DB07-FA47-96F4-5389D63E029C}"/>
              </a:ext>
            </a:extLst>
          </p:cNvPr>
          <p:cNvSpPr/>
          <p:nvPr/>
        </p:nvSpPr>
        <p:spPr>
          <a:xfrm>
            <a:off x="7498079" y="1455725"/>
            <a:ext cx="870509" cy="94366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D9409A-E26D-F14A-A91A-D31D4B21E6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607" y="896849"/>
            <a:ext cx="3571460" cy="3202273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3742669-D48F-E64B-9296-8681E8333ABD}"/>
              </a:ext>
            </a:extLst>
          </p:cNvPr>
          <p:cNvSpPr/>
          <p:nvPr/>
        </p:nvSpPr>
        <p:spPr>
          <a:xfrm>
            <a:off x="5445967" y="3688640"/>
            <a:ext cx="1141020" cy="33416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5722FF-50FB-9B4C-9FBB-CDDC9A52A1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6317" y="896849"/>
            <a:ext cx="5076750" cy="3382544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484055F-BC10-E845-80A5-3AF92E8D112A}"/>
              </a:ext>
            </a:extLst>
          </p:cNvPr>
          <p:cNvSpPr/>
          <p:nvPr/>
        </p:nvSpPr>
        <p:spPr>
          <a:xfrm>
            <a:off x="6405441" y="3566000"/>
            <a:ext cx="2611986" cy="41550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526D31-0FD1-3E40-957B-2CC8D2DDF78D}"/>
              </a:ext>
            </a:extLst>
          </p:cNvPr>
          <p:cNvGrpSpPr/>
          <p:nvPr/>
        </p:nvGrpSpPr>
        <p:grpSpPr>
          <a:xfrm>
            <a:off x="307500" y="1535170"/>
            <a:ext cx="3291318" cy="1568247"/>
            <a:chOff x="835350" y="3630291"/>
            <a:chExt cx="5090818" cy="1513108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E0288E88-0160-0744-9707-E3427CBD4C00}"/>
                </a:ext>
              </a:extLst>
            </p:cNvPr>
            <p:cNvSpPr/>
            <p:nvPr/>
          </p:nvSpPr>
          <p:spPr>
            <a:xfrm>
              <a:off x="835350" y="3630291"/>
              <a:ext cx="5090818" cy="1513108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2196AE2-C92D-2E48-B8A3-BE9A451CF186}"/>
                </a:ext>
              </a:extLst>
            </p:cNvPr>
            <p:cNvSpPr txBox="1"/>
            <p:nvPr/>
          </p:nvSpPr>
          <p:spPr>
            <a:xfrm>
              <a:off x="1161738" y="3803678"/>
              <a:ext cx="4674958" cy="38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The Genome Information Data center can be found multiple ways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773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6B98E2-8DF3-4A42-BCA2-36FB42BC63A1}"/>
              </a:ext>
            </a:extLst>
          </p:cNvPr>
          <p:cNvSpPr txBox="1"/>
          <p:nvPr/>
        </p:nvSpPr>
        <p:spPr>
          <a:xfrm>
            <a:off x="3086938" y="133462"/>
            <a:ext cx="5012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Genome Data Center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7281C3-BFC1-894B-82EC-34BA20256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059" y="1038704"/>
            <a:ext cx="7537792" cy="5685834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A5C3AF5-4EFE-0C43-80EC-4C92FFB76449}"/>
              </a:ext>
            </a:extLst>
          </p:cNvPr>
          <p:cNvSpPr/>
          <p:nvPr/>
        </p:nvSpPr>
        <p:spPr>
          <a:xfrm>
            <a:off x="964382" y="4185319"/>
            <a:ext cx="7433469" cy="82894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8C0FFEC-8344-0441-A60C-256481725DBD}"/>
              </a:ext>
            </a:extLst>
          </p:cNvPr>
          <p:cNvSpPr/>
          <p:nvPr/>
        </p:nvSpPr>
        <p:spPr>
          <a:xfrm>
            <a:off x="993645" y="2475461"/>
            <a:ext cx="2179931" cy="82894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45A1836-1FCA-0642-A39B-C882C10F372A}"/>
              </a:ext>
            </a:extLst>
          </p:cNvPr>
          <p:cNvSpPr/>
          <p:nvPr/>
        </p:nvSpPr>
        <p:spPr>
          <a:xfrm>
            <a:off x="964381" y="5066236"/>
            <a:ext cx="7433469" cy="177048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8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19" grpId="1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6FFA30-7EF6-8343-B9DB-0FC8CCBE9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33" y="1871891"/>
            <a:ext cx="8765934" cy="28171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604FB2-2B60-A542-8594-158950108C40}"/>
              </a:ext>
            </a:extLst>
          </p:cNvPr>
          <p:cNvSpPr txBox="1"/>
          <p:nvPr/>
        </p:nvSpPr>
        <p:spPr>
          <a:xfrm>
            <a:off x="2560243" y="752875"/>
            <a:ext cx="5779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Individual Genome Page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25E11F-1567-2941-BF15-D8FDDE705F25}"/>
              </a:ext>
            </a:extLst>
          </p:cNvPr>
          <p:cNvGrpSpPr/>
          <p:nvPr/>
        </p:nvGrpSpPr>
        <p:grpSpPr>
          <a:xfrm>
            <a:off x="321868" y="2106778"/>
            <a:ext cx="8092493" cy="396732"/>
            <a:chOff x="321868" y="2106778"/>
            <a:chExt cx="8092493" cy="396732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18F7A6C8-1BD2-DC41-BFA2-F4D9BC9EA310}"/>
                </a:ext>
              </a:extLst>
            </p:cNvPr>
            <p:cNvSpPr/>
            <p:nvPr/>
          </p:nvSpPr>
          <p:spPr>
            <a:xfrm>
              <a:off x="321868" y="2106778"/>
              <a:ext cx="6210605" cy="373076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7F5551A-5842-6C4E-80F3-0DF06B883DB8}"/>
                </a:ext>
              </a:extLst>
            </p:cNvPr>
            <p:cNvSpPr txBox="1"/>
            <p:nvPr/>
          </p:nvSpPr>
          <p:spPr>
            <a:xfrm>
              <a:off x="6737299" y="2134178"/>
              <a:ext cx="16770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Note the tabs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053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815241-F589-A34D-A9EB-3AF4EDF43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74" y="2136480"/>
            <a:ext cx="8163763" cy="3826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604FB2-2B60-A542-8594-158950108C40}"/>
              </a:ext>
            </a:extLst>
          </p:cNvPr>
          <p:cNvSpPr txBox="1"/>
          <p:nvPr/>
        </p:nvSpPr>
        <p:spPr>
          <a:xfrm>
            <a:off x="2560243" y="752875"/>
            <a:ext cx="5779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Individual Genome Page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8F7A6C8-1BD2-DC41-BFA2-F4D9BC9EA310}"/>
              </a:ext>
            </a:extLst>
          </p:cNvPr>
          <p:cNvSpPr/>
          <p:nvPr/>
        </p:nvSpPr>
        <p:spPr>
          <a:xfrm>
            <a:off x="458977" y="2388853"/>
            <a:ext cx="3147418" cy="37307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25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604FB2-2B60-A542-8594-158950108C40}"/>
              </a:ext>
            </a:extLst>
          </p:cNvPr>
          <p:cNvSpPr txBox="1"/>
          <p:nvPr/>
        </p:nvSpPr>
        <p:spPr>
          <a:xfrm>
            <a:off x="2560243" y="752875"/>
            <a:ext cx="5779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Individual Genome Page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6485DF-F8AA-884E-A358-4B2072591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22" y="1856478"/>
            <a:ext cx="8659077" cy="3712888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8F7A6C8-1BD2-DC41-BFA2-F4D9BC9EA310}"/>
              </a:ext>
            </a:extLst>
          </p:cNvPr>
          <p:cNvSpPr/>
          <p:nvPr/>
        </p:nvSpPr>
        <p:spPr>
          <a:xfrm>
            <a:off x="2646212" y="2061303"/>
            <a:ext cx="2181820" cy="3527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1D9189-639D-374E-8C12-4546B0E27E6A}"/>
              </a:ext>
            </a:extLst>
          </p:cNvPr>
          <p:cNvSpPr txBox="1"/>
          <p:nvPr/>
        </p:nvSpPr>
        <p:spPr>
          <a:xfrm>
            <a:off x="3416198" y="5852991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Long page</a:t>
            </a:r>
          </a:p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Scroll Down</a:t>
            </a:r>
          </a:p>
        </p:txBody>
      </p:sp>
    </p:spTree>
    <p:extLst>
      <p:ext uri="{BB962C8B-B14F-4D97-AF65-F5344CB8AC3E}">
        <p14:creationId xmlns:p14="http://schemas.microsoft.com/office/powerpoint/2010/main" val="3202082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6B98E2-8DF3-4A42-BCA2-36FB42BC63A1}"/>
              </a:ext>
            </a:extLst>
          </p:cNvPr>
          <p:cNvSpPr txBox="1"/>
          <p:nvPr/>
        </p:nvSpPr>
        <p:spPr>
          <a:xfrm>
            <a:off x="610438" y="1459342"/>
            <a:ext cx="82897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So, now we have 50 genomes.  </a:t>
            </a:r>
          </a:p>
          <a:p>
            <a:endParaRPr lang="en-US" sz="28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That means we have up to 50 slightly different gene models for each gene.</a:t>
            </a:r>
          </a:p>
          <a:p>
            <a:endParaRPr lang="en-US" sz="28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These are technically alleles, but we treat them a little differently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56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6B98E2-8DF3-4A42-BCA2-36FB42BC63A1}"/>
              </a:ext>
            </a:extLst>
          </p:cNvPr>
          <p:cNvSpPr txBox="1"/>
          <p:nvPr/>
        </p:nvSpPr>
        <p:spPr>
          <a:xfrm>
            <a:off x="493395" y="1503341"/>
            <a:ext cx="82897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First 100 years of maize genetics: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several thousand genes identified, many defined by mutant phenotype, some found by reverse genetics (by sequence homology).</a:t>
            </a:r>
          </a:p>
          <a:p>
            <a:endParaRPr lang="en-US" sz="28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We have a lot of “genetic” and functional information on these genes (Genetic map positions, alleles, phenotypes, stocks,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etc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endParaRPr lang="en-US" sz="28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Not all genes are yet connected to a gene model (about 10,000 today)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76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6B98E2-8DF3-4A42-BCA2-36FB42BC63A1}"/>
              </a:ext>
            </a:extLst>
          </p:cNvPr>
          <p:cNvSpPr txBox="1"/>
          <p:nvPr/>
        </p:nvSpPr>
        <p:spPr>
          <a:xfrm>
            <a:off x="1090498" y="1741282"/>
            <a:ext cx="274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Genetic Information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On a single gene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A95A36-68FB-BF42-82FF-1C5EE54BC3BB}"/>
              </a:ext>
            </a:extLst>
          </p:cNvPr>
          <p:cNvSpPr txBox="1"/>
          <p:nvPr/>
        </p:nvSpPr>
        <p:spPr>
          <a:xfrm>
            <a:off x="4885257" y="1741282"/>
            <a:ext cx="3827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B73_v1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One gene model- per gene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7F18F6-DD56-8045-8819-372A5512B1ED}"/>
              </a:ext>
            </a:extLst>
          </p:cNvPr>
          <p:cNvSpPr txBox="1"/>
          <p:nvPr/>
        </p:nvSpPr>
        <p:spPr>
          <a:xfrm>
            <a:off x="1090498" y="1133847"/>
            <a:ext cx="6312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2009:  First maize sequence assembly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4D8FC47-E13B-9D4E-80AF-2305A65D045B}"/>
              </a:ext>
            </a:extLst>
          </p:cNvPr>
          <p:cNvCxnSpPr>
            <a:cxnSpLocks/>
          </p:cNvCxnSpPr>
          <p:nvPr/>
        </p:nvCxnSpPr>
        <p:spPr>
          <a:xfrm>
            <a:off x="3832860" y="1941337"/>
            <a:ext cx="981285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8C7F7FF-45FD-6E40-B7C1-49DF074B9CEC}"/>
              </a:ext>
            </a:extLst>
          </p:cNvPr>
          <p:cNvSpPr txBox="1"/>
          <p:nvPr/>
        </p:nvSpPr>
        <p:spPr>
          <a:xfrm>
            <a:off x="4885257" y="3529009"/>
            <a:ext cx="274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About 100,000 gene-model records  for one genome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3813E5-7195-FA4C-BF83-984844BDC5C5}"/>
              </a:ext>
            </a:extLst>
          </p:cNvPr>
          <p:cNvSpPr txBox="1"/>
          <p:nvPr/>
        </p:nvSpPr>
        <p:spPr>
          <a:xfrm>
            <a:off x="1232230" y="3529009"/>
            <a:ext cx="274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About 10,000 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records from the first 100 years of maize genetics</a:t>
            </a:r>
          </a:p>
        </p:txBody>
      </p:sp>
    </p:spTree>
    <p:extLst>
      <p:ext uri="{BB962C8B-B14F-4D97-AF65-F5344CB8AC3E}">
        <p14:creationId xmlns:p14="http://schemas.microsoft.com/office/powerpoint/2010/main" val="3252426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6B98E2-8DF3-4A42-BCA2-36FB42BC63A1}"/>
              </a:ext>
            </a:extLst>
          </p:cNvPr>
          <p:cNvSpPr txBox="1"/>
          <p:nvPr/>
        </p:nvSpPr>
        <p:spPr>
          <a:xfrm>
            <a:off x="1090498" y="1741282"/>
            <a:ext cx="274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Genetic Information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A95A36-68FB-BF42-82FF-1C5EE54BC3BB}"/>
              </a:ext>
            </a:extLst>
          </p:cNvPr>
          <p:cNvSpPr txBox="1"/>
          <p:nvPr/>
        </p:nvSpPr>
        <p:spPr>
          <a:xfrm>
            <a:off x="4885258" y="1741282"/>
            <a:ext cx="3687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B73_v1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B73_v2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B73_v3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B73_v4</a:t>
            </a:r>
          </a:p>
          <a:p>
            <a:endParaRPr lang="en-US" sz="20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5B440-60E1-6B41-A226-AD36AF9F4CC9}"/>
              </a:ext>
            </a:extLst>
          </p:cNvPr>
          <p:cNvSpPr txBox="1"/>
          <p:nvPr/>
        </p:nvSpPr>
        <p:spPr>
          <a:xfrm>
            <a:off x="1090498" y="1133847"/>
            <a:ext cx="274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2017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6E08C39-FD3E-2649-98CF-B1167FF2E4B5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832860" y="1941337"/>
            <a:ext cx="981285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9584AF-B740-D549-BD7D-CD54B300DBC9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832860" y="1941337"/>
            <a:ext cx="937260" cy="31418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A7D41E-D7D8-1847-BA29-84DA42C269C5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832860" y="1941337"/>
            <a:ext cx="981285" cy="62418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BCEA4E9-B609-6145-9EAE-A495AC18C348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832860" y="1941337"/>
            <a:ext cx="1025310" cy="93417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135084D-3599-4245-8343-A34531C73D0E}"/>
              </a:ext>
            </a:extLst>
          </p:cNvPr>
          <p:cNvSpPr txBox="1"/>
          <p:nvPr/>
        </p:nvSpPr>
        <p:spPr>
          <a:xfrm>
            <a:off x="4908118" y="3747111"/>
            <a:ext cx="33800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About 40,000-100,000 gene-model records  for one genome</a:t>
            </a:r>
          </a:p>
          <a:p>
            <a:endParaRPr lang="en-US" sz="20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X 4 = 400,000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79289A-DE31-B941-8D80-9E8F8A7336BC}"/>
              </a:ext>
            </a:extLst>
          </p:cNvPr>
          <p:cNvSpPr txBox="1"/>
          <p:nvPr/>
        </p:nvSpPr>
        <p:spPr>
          <a:xfrm>
            <a:off x="1213792" y="3854833"/>
            <a:ext cx="274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Still 10,000 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records</a:t>
            </a:r>
          </a:p>
        </p:txBody>
      </p:sp>
    </p:spTree>
    <p:extLst>
      <p:ext uri="{BB962C8B-B14F-4D97-AF65-F5344CB8AC3E}">
        <p14:creationId xmlns:p14="http://schemas.microsoft.com/office/powerpoint/2010/main" val="3767735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6B98E2-8DF3-4A42-BCA2-36FB42BC63A1}"/>
              </a:ext>
            </a:extLst>
          </p:cNvPr>
          <p:cNvSpPr txBox="1"/>
          <p:nvPr/>
        </p:nvSpPr>
        <p:spPr>
          <a:xfrm>
            <a:off x="1090498" y="1741282"/>
            <a:ext cx="274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Genetic Information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A95A36-68FB-BF42-82FF-1C5EE54BC3BB}"/>
              </a:ext>
            </a:extLst>
          </p:cNvPr>
          <p:cNvSpPr txBox="1"/>
          <p:nvPr/>
        </p:nvSpPr>
        <p:spPr>
          <a:xfrm>
            <a:off x="4885258" y="1741282"/>
            <a:ext cx="36872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B73_v3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B73_v4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B73_v5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Mo17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W22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W23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CML103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CML228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DK105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Ep1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F7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Ki3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HP301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NC358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P39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PH207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Ab10</a:t>
            </a:r>
          </a:p>
          <a:p>
            <a:endParaRPr lang="en-US" sz="20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5A15B1-7CDE-D44C-89A4-73FC7605EF9F}"/>
              </a:ext>
            </a:extLst>
          </p:cNvPr>
          <p:cNvSpPr txBox="1"/>
          <p:nvPr/>
        </p:nvSpPr>
        <p:spPr>
          <a:xfrm>
            <a:off x="1090498" y="1133847"/>
            <a:ext cx="274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2021  ~50 genomes!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BAFD058-7F9B-9347-AD0D-2E07362EE6AD}"/>
              </a:ext>
            </a:extLst>
          </p:cNvPr>
          <p:cNvCxnSpPr>
            <a:cxnSpLocks/>
          </p:cNvCxnSpPr>
          <p:nvPr/>
        </p:nvCxnSpPr>
        <p:spPr>
          <a:xfrm>
            <a:off x="3832860" y="1941337"/>
            <a:ext cx="981285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500A93C-7439-EE43-976D-D883659E9414}"/>
              </a:ext>
            </a:extLst>
          </p:cNvPr>
          <p:cNvCxnSpPr>
            <a:cxnSpLocks/>
          </p:cNvCxnSpPr>
          <p:nvPr/>
        </p:nvCxnSpPr>
        <p:spPr>
          <a:xfrm>
            <a:off x="3832860" y="1941337"/>
            <a:ext cx="937260" cy="31418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994F28-2FF8-1247-A45A-0EF355E70419}"/>
              </a:ext>
            </a:extLst>
          </p:cNvPr>
          <p:cNvCxnSpPr>
            <a:cxnSpLocks/>
          </p:cNvCxnSpPr>
          <p:nvPr/>
        </p:nvCxnSpPr>
        <p:spPr>
          <a:xfrm>
            <a:off x="3832860" y="1941337"/>
            <a:ext cx="981285" cy="62418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BC27E8-A289-A546-BE03-AB11D97C0835}"/>
              </a:ext>
            </a:extLst>
          </p:cNvPr>
          <p:cNvCxnSpPr>
            <a:cxnSpLocks/>
          </p:cNvCxnSpPr>
          <p:nvPr/>
        </p:nvCxnSpPr>
        <p:spPr>
          <a:xfrm>
            <a:off x="3832860" y="1941337"/>
            <a:ext cx="1025310" cy="93417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5692734-8FB9-914D-93AD-407F448BDFB3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832860" y="1941337"/>
            <a:ext cx="1029538" cy="123864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8861DFF-49A6-0C47-88EF-8B04191ECE1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832860" y="1941337"/>
            <a:ext cx="1029538" cy="150568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65DAF1A-4B14-734A-8A2A-68BB72B83E30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832860" y="1941337"/>
            <a:ext cx="1029538" cy="177271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B415073-7808-AC42-9BDC-162BD09981DD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832860" y="1941337"/>
            <a:ext cx="1029538" cy="20397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25151C7-1CA8-8540-AAD6-9430086D91BD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832860" y="1941337"/>
            <a:ext cx="1029538" cy="230678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674AF2A-5D93-2C47-B0DF-8A5367AD4D4F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832860" y="1941337"/>
            <a:ext cx="1029538" cy="257381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D0EB29C-BAEA-E545-989E-83086495DA3B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832860" y="1941337"/>
            <a:ext cx="1029538" cy="284085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E9BFD9D-35C0-C84B-AF32-24E81C9F3DFD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832860" y="1941337"/>
            <a:ext cx="1029538" cy="310788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A2BC4E7-343E-9543-A066-223CC0879344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832860" y="1941337"/>
            <a:ext cx="1029538" cy="337492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F0DCD9F-9047-1D4C-9353-5CAEA83CA345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832860" y="1941337"/>
            <a:ext cx="1029538" cy="364195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250631F-B99D-114D-9C33-7143743033A3}"/>
              </a:ext>
            </a:extLst>
          </p:cNvPr>
          <p:cNvCxnSpPr>
            <a:cxnSpLocks/>
          </p:cNvCxnSpPr>
          <p:nvPr/>
        </p:nvCxnSpPr>
        <p:spPr>
          <a:xfrm>
            <a:off x="3846404" y="2055465"/>
            <a:ext cx="1015994" cy="3794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8EFB16E-E218-1F49-84BE-5212CD80341C}"/>
              </a:ext>
            </a:extLst>
          </p:cNvPr>
          <p:cNvCxnSpPr>
            <a:cxnSpLocks/>
          </p:cNvCxnSpPr>
          <p:nvPr/>
        </p:nvCxnSpPr>
        <p:spPr>
          <a:xfrm>
            <a:off x="3846404" y="2074854"/>
            <a:ext cx="1015994" cy="404250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7D46FEE-8228-334D-820A-675279E64479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832860" y="1941337"/>
            <a:ext cx="1029538" cy="444305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8D5AFA6-61DF-8E40-8C0E-AF8FE3954B78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832860" y="1941337"/>
            <a:ext cx="1029538" cy="471009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67E6DC5-64CF-2440-9C86-50A3A03B6826}"/>
              </a:ext>
            </a:extLst>
          </p:cNvPr>
          <p:cNvCxnSpPr>
            <a:cxnSpLocks/>
          </p:cNvCxnSpPr>
          <p:nvPr/>
        </p:nvCxnSpPr>
        <p:spPr>
          <a:xfrm>
            <a:off x="3810000" y="2055465"/>
            <a:ext cx="1052398" cy="486299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2E45772-8254-FA47-A9D5-BFE7F45F6AAC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832860" y="1941337"/>
            <a:ext cx="1029538" cy="524415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08F7D25-BFD0-834B-861F-BC3219826E58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832860" y="1941337"/>
            <a:ext cx="1029538" cy="551119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7E4AC2B5-59E5-314E-AD51-ADA02F916B5D}"/>
              </a:ext>
            </a:extLst>
          </p:cNvPr>
          <p:cNvSpPr txBox="1"/>
          <p:nvPr/>
        </p:nvSpPr>
        <p:spPr>
          <a:xfrm>
            <a:off x="1076954" y="4296382"/>
            <a:ext cx="2742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About 100,000 gene-model records  for one genome</a:t>
            </a:r>
          </a:p>
          <a:p>
            <a:endParaRPr lang="en-US" sz="20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X 50 = 5,000,000 gene models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3FD1BC7-CE90-6243-AA13-3D95F9545ACB}"/>
              </a:ext>
            </a:extLst>
          </p:cNvPr>
          <p:cNvSpPr txBox="1"/>
          <p:nvPr/>
        </p:nvSpPr>
        <p:spPr>
          <a:xfrm>
            <a:off x="1204798" y="2758523"/>
            <a:ext cx="274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Still 10,000 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records</a:t>
            </a:r>
          </a:p>
        </p:txBody>
      </p:sp>
    </p:spTree>
    <p:extLst>
      <p:ext uri="{BB962C8B-B14F-4D97-AF65-F5344CB8AC3E}">
        <p14:creationId xmlns:p14="http://schemas.microsoft.com/office/powerpoint/2010/main" val="619345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6B98E2-8DF3-4A42-BCA2-36FB42BC63A1}"/>
              </a:ext>
            </a:extLst>
          </p:cNvPr>
          <p:cNvSpPr txBox="1"/>
          <p:nvPr/>
        </p:nvSpPr>
        <p:spPr>
          <a:xfrm>
            <a:off x="2561158" y="197481"/>
            <a:ext cx="5538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How did we get so many genomes?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57AD8D-4561-6C44-B62B-9ACCEC2C57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3440"/>
            <a:ext cx="9144000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3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6B98E2-8DF3-4A42-BCA2-36FB42BC63A1}"/>
              </a:ext>
            </a:extLst>
          </p:cNvPr>
          <p:cNvSpPr txBox="1"/>
          <p:nvPr/>
        </p:nvSpPr>
        <p:spPr>
          <a:xfrm>
            <a:off x="539724" y="1624940"/>
            <a:ext cx="82897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How we deal with this?</a:t>
            </a:r>
          </a:p>
          <a:p>
            <a:endParaRPr lang="en-US" sz="28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Maintain the 10,000 manually connected gene- gene model relationships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Extend this to gene models from other lines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Some genes may not have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syntelogs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(biologically or by mistake) in all lines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Lots of ”genome biology” unknowns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37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6B98E2-8DF3-4A42-BCA2-36FB42BC63A1}"/>
              </a:ext>
            </a:extLst>
          </p:cNvPr>
          <p:cNvSpPr txBox="1"/>
          <p:nvPr/>
        </p:nvSpPr>
        <p:spPr>
          <a:xfrm>
            <a:off x="287597" y="2885149"/>
            <a:ext cx="406153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lg1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B73_v5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	Gene Model From Mo17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	Gene Model From W22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	Gene Model From W23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	Gene Model From CML103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9CBF0E2-0EE9-9B4D-8A99-F65B85AC24C8}"/>
              </a:ext>
            </a:extLst>
          </p:cNvPr>
          <p:cNvGrpSpPr/>
          <p:nvPr/>
        </p:nvGrpSpPr>
        <p:grpSpPr>
          <a:xfrm>
            <a:off x="4158481" y="3429000"/>
            <a:ext cx="8813370" cy="2062103"/>
            <a:chOff x="4138365" y="2397948"/>
            <a:chExt cx="8813370" cy="2062103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74421E2F-0F1D-1B45-9832-B040FB6B218E}"/>
                </a:ext>
              </a:extLst>
            </p:cNvPr>
            <p:cNvCxnSpPr/>
            <p:nvPr/>
          </p:nvCxnSpPr>
          <p:spPr>
            <a:xfrm>
              <a:off x="4138365" y="2601299"/>
              <a:ext cx="281940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18D2886-B1B6-1E46-9B89-0CD2B9B0E23B}"/>
                </a:ext>
              </a:extLst>
            </p:cNvPr>
            <p:cNvCxnSpPr/>
            <p:nvPr/>
          </p:nvCxnSpPr>
          <p:spPr>
            <a:xfrm>
              <a:off x="4138365" y="3221872"/>
              <a:ext cx="281940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EAE3B10-056A-B240-9802-059AEBAF1003}"/>
                </a:ext>
              </a:extLst>
            </p:cNvPr>
            <p:cNvCxnSpPr/>
            <p:nvPr/>
          </p:nvCxnSpPr>
          <p:spPr>
            <a:xfrm>
              <a:off x="4138365" y="3813184"/>
              <a:ext cx="281940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9DC004-4241-D041-AD0A-10BCF7133BD6}"/>
                </a:ext>
              </a:extLst>
            </p:cNvPr>
            <p:cNvSpPr txBox="1"/>
            <p:nvPr/>
          </p:nvSpPr>
          <p:spPr>
            <a:xfrm>
              <a:off x="4384035" y="2397948"/>
              <a:ext cx="85677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Ontolgy</a:t>
              </a: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anotation</a:t>
              </a:r>
              <a:endParaRPr lang="en-US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  <a:p>
              <a:endParaRPr lang="en-US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  <a:p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Expression Data from </a:t>
              </a:r>
              <a:r>
                <a:rPr lang="en-US" sz="2000" dirty="0" err="1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RNAseq</a:t>
              </a:r>
              <a:endParaRPr lang="en-US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  <a:p>
              <a:endParaRPr lang="en-US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  <a:p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New function identified in wet lab</a:t>
              </a:r>
            </a:p>
            <a:p>
              <a:r>
                <a:rPr lang="en-US" sz="2800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3A8351-2FF0-334C-AC69-A20355F463B7}"/>
              </a:ext>
            </a:extLst>
          </p:cNvPr>
          <p:cNvGrpSpPr/>
          <p:nvPr/>
        </p:nvGrpSpPr>
        <p:grpSpPr>
          <a:xfrm>
            <a:off x="1951329" y="2830624"/>
            <a:ext cx="6539189" cy="1787486"/>
            <a:chOff x="1931213" y="1799572"/>
            <a:chExt cx="6539189" cy="1787486"/>
          </a:xfrm>
        </p:grpSpPr>
        <p:sp>
          <p:nvSpPr>
            <p:cNvPr id="12" name="Bent Arrow 11">
              <a:extLst>
                <a:ext uri="{FF2B5EF4-FFF2-40B4-BE49-F238E27FC236}">
                  <a16:creationId xmlns:a16="http://schemas.microsoft.com/office/drawing/2014/main" id="{FE645E28-9494-4944-85BF-DA59DCF64FFC}"/>
                </a:ext>
              </a:extLst>
            </p:cNvPr>
            <p:cNvSpPr/>
            <p:nvPr/>
          </p:nvSpPr>
          <p:spPr>
            <a:xfrm flipH="1">
              <a:off x="1983019" y="2112067"/>
              <a:ext cx="4310692" cy="329928"/>
            </a:xfrm>
            <a:prstGeom prst="bentArrow">
              <a:avLst>
                <a:gd name="adj1" fmla="val 11441"/>
                <a:gd name="adj2" fmla="val 19902"/>
                <a:gd name="adj3" fmla="val 34168"/>
                <a:gd name="adj4" fmla="val 4375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Bent Arrow 12">
              <a:extLst>
                <a:ext uri="{FF2B5EF4-FFF2-40B4-BE49-F238E27FC236}">
                  <a16:creationId xmlns:a16="http://schemas.microsoft.com/office/drawing/2014/main" id="{78780FB6-8863-784E-A03F-7FC849A7330B}"/>
                </a:ext>
              </a:extLst>
            </p:cNvPr>
            <p:cNvSpPr/>
            <p:nvPr/>
          </p:nvSpPr>
          <p:spPr>
            <a:xfrm flipH="1">
              <a:off x="1931213" y="1967792"/>
              <a:ext cx="5537606" cy="1065514"/>
            </a:xfrm>
            <a:prstGeom prst="bentArrow">
              <a:avLst>
                <a:gd name="adj1" fmla="val 3229"/>
                <a:gd name="adj2" fmla="val 4846"/>
                <a:gd name="adj3" fmla="val 12269"/>
                <a:gd name="adj4" fmla="val 4375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ent Arrow 13">
              <a:extLst>
                <a:ext uri="{FF2B5EF4-FFF2-40B4-BE49-F238E27FC236}">
                  <a16:creationId xmlns:a16="http://schemas.microsoft.com/office/drawing/2014/main" id="{0BD9E0AE-012E-E649-95F9-3E7B413F8E14}"/>
                </a:ext>
              </a:extLst>
            </p:cNvPr>
            <p:cNvSpPr/>
            <p:nvPr/>
          </p:nvSpPr>
          <p:spPr>
            <a:xfrm flipH="1">
              <a:off x="1931213" y="1799572"/>
              <a:ext cx="6539189" cy="1787486"/>
            </a:xfrm>
            <a:prstGeom prst="bentArrow">
              <a:avLst>
                <a:gd name="adj1" fmla="val 1592"/>
                <a:gd name="adj2" fmla="val 3414"/>
                <a:gd name="adj3" fmla="val 7358"/>
                <a:gd name="adj4" fmla="val 4170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02CFE40-662F-B341-BFE4-0163F76D7208}"/>
              </a:ext>
            </a:extLst>
          </p:cNvPr>
          <p:cNvSpPr txBox="1"/>
          <p:nvPr/>
        </p:nvSpPr>
        <p:spPr>
          <a:xfrm>
            <a:off x="275444" y="1128699"/>
            <a:ext cx="8289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And more issues- getting information on one gene consolidated in one place </a:t>
            </a:r>
          </a:p>
        </p:txBody>
      </p:sp>
    </p:spTree>
    <p:extLst>
      <p:ext uri="{BB962C8B-B14F-4D97-AF65-F5344CB8AC3E}">
        <p14:creationId xmlns:p14="http://schemas.microsoft.com/office/powerpoint/2010/main" val="123234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6B98E2-8DF3-4A42-BCA2-36FB42BC63A1}"/>
              </a:ext>
            </a:extLst>
          </p:cNvPr>
          <p:cNvSpPr txBox="1"/>
          <p:nvPr/>
        </p:nvSpPr>
        <p:spPr>
          <a:xfrm>
            <a:off x="2907121" y="181441"/>
            <a:ext cx="3329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Current Approach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DCEC80-09D1-6449-AE56-8540B9EF1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966" y="200902"/>
            <a:ext cx="1682750" cy="622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57AD8D-4561-6C44-B62B-9ACCEC2C57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3440"/>
            <a:ext cx="9144000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37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DCEC80-09D1-6449-AE56-8540B9EF1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966" y="200902"/>
            <a:ext cx="1682750" cy="622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57AD8D-4561-6C44-B62B-9ACCEC2C57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3440"/>
            <a:ext cx="9144000" cy="6004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2FDDEB-450F-914E-A0C5-10FA3D8A0B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7101" y="97582"/>
            <a:ext cx="2935419" cy="10668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C0CA908-52FC-824E-821E-0FFBA143A81C}"/>
              </a:ext>
            </a:extLst>
          </p:cNvPr>
          <p:cNvGrpSpPr/>
          <p:nvPr/>
        </p:nvGrpSpPr>
        <p:grpSpPr>
          <a:xfrm>
            <a:off x="6140196" y="630982"/>
            <a:ext cx="1865376" cy="4937760"/>
            <a:chOff x="4984513" y="1459922"/>
            <a:chExt cx="1865376" cy="493776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FE7F0B2-A37D-BD41-B984-BE038F93E9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84513" y="1459922"/>
              <a:ext cx="1865376" cy="493776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41658A7-E00B-904F-B7CE-0764A90300D4}"/>
                </a:ext>
              </a:extLst>
            </p:cNvPr>
            <p:cNvSpPr/>
            <p:nvPr/>
          </p:nvSpPr>
          <p:spPr>
            <a:xfrm>
              <a:off x="4992624" y="2304288"/>
              <a:ext cx="1847088" cy="2011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45F9711-017F-4A45-9DAF-C6EDF57C33F9}"/>
              </a:ext>
            </a:extLst>
          </p:cNvPr>
          <p:cNvSpPr txBox="1"/>
          <p:nvPr/>
        </p:nvSpPr>
        <p:spPr>
          <a:xfrm>
            <a:off x="2380452" y="125784"/>
            <a:ext cx="3241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Look at one gene</a:t>
            </a:r>
          </a:p>
        </p:txBody>
      </p:sp>
    </p:spTree>
    <p:extLst>
      <p:ext uri="{BB962C8B-B14F-4D97-AF65-F5344CB8AC3E}">
        <p14:creationId xmlns:p14="http://schemas.microsoft.com/office/powerpoint/2010/main" val="3597146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6B98E2-8DF3-4A42-BCA2-36FB42BC63A1}"/>
              </a:ext>
            </a:extLst>
          </p:cNvPr>
          <p:cNvSpPr txBox="1"/>
          <p:nvPr/>
        </p:nvSpPr>
        <p:spPr>
          <a:xfrm>
            <a:off x="3246958" y="196982"/>
            <a:ext cx="2935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Pages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EC6F368-0C76-2A4B-A403-88B42D882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982"/>
            <a:ext cx="9144000" cy="578742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C518B01-0BCF-8943-BD3C-88F7BAB3BB24}"/>
              </a:ext>
            </a:extLst>
          </p:cNvPr>
          <p:cNvGrpSpPr/>
          <p:nvPr/>
        </p:nvGrpSpPr>
        <p:grpSpPr>
          <a:xfrm>
            <a:off x="267481" y="1469800"/>
            <a:ext cx="7290734" cy="1791560"/>
            <a:chOff x="459832" y="740771"/>
            <a:chExt cx="7290734" cy="179156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D81588E-247E-824B-8A32-5F7C3AAF1A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02666" y="740771"/>
              <a:ext cx="2247900" cy="1229122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9F7EEFF6-2C99-F744-9BAA-EA6CE10B09DA}"/>
                </a:ext>
              </a:extLst>
            </p:cNvPr>
            <p:cNvSpPr/>
            <p:nvPr/>
          </p:nvSpPr>
          <p:spPr>
            <a:xfrm>
              <a:off x="459832" y="2053102"/>
              <a:ext cx="6052039" cy="479229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4493F24-9FC3-0847-9618-40167B4133C8}"/>
              </a:ext>
            </a:extLst>
          </p:cNvPr>
          <p:cNvSpPr txBox="1"/>
          <p:nvPr/>
        </p:nvSpPr>
        <p:spPr>
          <a:xfrm>
            <a:off x="6434265" y="5343675"/>
            <a:ext cx="190652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Scroll Down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178727-FBCC-3E47-A4B0-CC07976B746E}"/>
              </a:ext>
            </a:extLst>
          </p:cNvPr>
          <p:cNvSpPr txBox="1"/>
          <p:nvPr/>
        </p:nvSpPr>
        <p:spPr>
          <a:xfrm>
            <a:off x="2694980" y="529440"/>
            <a:ext cx="4312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Individual Gene Record</a:t>
            </a:r>
          </a:p>
        </p:txBody>
      </p:sp>
    </p:spTree>
    <p:extLst>
      <p:ext uri="{BB962C8B-B14F-4D97-AF65-F5344CB8AC3E}">
        <p14:creationId xmlns:p14="http://schemas.microsoft.com/office/powerpoint/2010/main" val="423184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EC6F368-0C76-2A4B-A403-88B42D8820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55"/>
          <a:stretch/>
        </p:blipFill>
        <p:spPr>
          <a:xfrm>
            <a:off x="0" y="196982"/>
            <a:ext cx="9144000" cy="592949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4493F24-9FC3-0847-9618-40167B4133C8}"/>
              </a:ext>
            </a:extLst>
          </p:cNvPr>
          <p:cNvSpPr txBox="1"/>
          <p:nvPr/>
        </p:nvSpPr>
        <p:spPr>
          <a:xfrm>
            <a:off x="6434265" y="5343675"/>
            <a:ext cx="190652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Scroll Down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D293AF-BED6-7644-A12D-705EA4221A20}"/>
              </a:ext>
            </a:extLst>
          </p:cNvPr>
          <p:cNvCxnSpPr>
            <a:cxnSpLocks/>
          </p:cNvCxnSpPr>
          <p:nvPr/>
        </p:nvCxnSpPr>
        <p:spPr>
          <a:xfrm flipH="1">
            <a:off x="4943862" y="1427660"/>
            <a:ext cx="2247900" cy="1229122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A5CBE23-952D-A348-82D2-F51CBF4411FF}"/>
              </a:ext>
            </a:extLst>
          </p:cNvPr>
          <p:cNvSpPr/>
          <p:nvPr/>
        </p:nvSpPr>
        <p:spPr>
          <a:xfrm>
            <a:off x="3820160" y="2718550"/>
            <a:ext cx="2799080" cy="62768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621277A-505D-C542-ACD7-95E7931D7465}"/>
              </a:ext>
            </a:extLst>
          </p:cNvPr>
          <p:cNvSpPr/>
          <p:nvPr/>
        </p:nvSpPr>
        <p:spPr>
          <a:xfrm>
            <a:off x="264160" y="2821945"/>
            <a:ext cx="6075680" cy="42089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80311D-7AAC-B34C-A9DF-9B2668382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" y="3466752"/>
            <a:ext cx="7537140" cy="161982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E498A1-74E5-8D40-8FD0-A85BA7B1A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240" y="3466752"/>
            <a:ext cx="4098937" cy="182077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994598-86BC-934E-8DA9-EDA30C36C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7" y="5408047"/>
            <a:ext cx="5705343" cy="125100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A48489-79BC-D042-A010-E71DCF000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842" y="4927364"/>
            <a:ext cx="6605390" cy="161982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4ABEA5-396A-9142-8D82-6A443E4ED0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804" y="4336305"/>
            <a:ext cx="6798711" cy="154756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5348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801907-45B5-FA41-BF0D-F7607429F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95" y="1030217"/>
            <a:ext cx="8106805" cy="6331841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EF843B4-75D9-0347-874D-C49D486C7DCB}"/>
              </a:ext>
            </a:extLst>
          </p:cNvPr>
          <p:cNvSpPr/>
          <p:nvPr/>
        </p:nvSpPr>
        <p:spPr>
          <a:xfrm>
            <a:off x="538480" y="1346951"/>
            <a:ext cx="2062480" cy="42089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06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0A9B0E-169B-F348-ABB3-A36EC3281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95" y="1030217"/>
            <a:ext cx="8278123" cy="4434089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EF843B4-75D9-0347-874D-C49D486C7DCB}"/>
              </a:ext>
            </a:extLst>
          </p:cNvPr>
          <p:cNvSpPr/>
          <p:nvPr/>
        </p:nvSpPr>
        <p:spPr>
          <a:xfrm>
            <a:off x="2214880" y="1336791"/>
            <a:ext cx="2062480" cy="42089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54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6B98E2-8DF3-4A42-BCA2-36FB42BC63A1}"/>
              </a:ext>
            </a:extLst>
          </p:cNvPr>
          <p:cNvSpPr txBox="1"/>
          <p:nvPr/>
        </p:nvSpPr>
        <p:spPr>
          <a:xfrm>
            <a:off x="3246958" y="196982"/>
            <a:ext cx="2935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Pages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EF843B4-75D9-0347-874D-C49D486C7DCB}"/>
              </a:ext>
            </a:extLst>
          </p:cNvPr>
          <p:cNvSpPr/>
          <p:nvPr/>
        </p:nvSpPr>
        <p:spPr>
          <a:xfrm>
            <a:off x="2214880" y="1336791"/>
            <a:ext cx="2062480" cy="42089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A2EFDA-7E5E-1B48-9C9B-351CAD83E1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127" y="1026160"/>
            <a:ext cx="8109585" cy="5734258"/>
          </a:xfrm>
          <a:prstGeom prst="rect">
            <a:avLst/>
          </a:prstGeom>
        </p:spPr>
      </p:pic>
      <p:sp>
        <p:nvSpPr>
          <p:cNvPr id="11" name="Notched Right Arrow 10">
            <a:extLst>
              <a:ext uri="{FF2B5EF4-FFF2-40B4-BE49-F238E27FC236}">
                <a16:creationId xmlns:a16="http://schemas.microsoft.com/office/drawing/2014/main" id="{E14B3BC6-DA9A-1044-9E45-642B0640931A}"/>
              </a:ext>
            </a:extLst>
          </p:cNvPr>
          <p:cNvSpPr/>
          <p:nvPr/>
        </p:nvSpPr>
        <p:spPr>
          <a:xfrm rot="3430732">
            <a:off x="2741159" y="679728"/>
            <a:ext cx="1450973" cy="31805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otched Right Arrow 13">
            <a:extLst>
              <a:ext uri="{FF2B5EF4-FFF2-40B4-BE49-F238E27FC236}">
                <a16:creationId xmlns:a16="http://schemas.microsoft.com/office/drawing/2014/main" id="{8995E2E6-2C0B-5C4A-95B9-69B6A6A6C9ED}"/>
              </a:ext>
            </a:extLst>
          </p:cNvPr>
          <p:cNvSpPr/>
          <p:nvPr/>
        </p:nvSpPr>
        <p:spPr>
          <a:xfrm rot="8417226">
            <a:off x="5359253" y="814203"/>
            <a:ext cx="1566895" cy="31805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D31F1F-03BC-134B-A43A-94CFDA685A4F}"/>
              </a:ext>
            </a:extLst>
          </p:cNvPr>
          <p:cNvSpPr txBox="1"/>
          <p:nvPr/>
        </p:nvSpPr>
        <p:spPr>
          <a:xfrm>
            <a:off x="1709660" y="2608005"/>
            <a:ext cx="5605540" cy="19389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NEW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“PAN-GENE” tab lists the gene models from all sequence assemblies that are likely the same gene, based on homology and synteny.</a:t>
            </a:r>
          </a:p>
        </p:txBody>
      </p:sp>
    </p:spTree>
    <p:extLst>
      <p:ext uri="{BB962C8B-B14F-4D97-AF65-F5344CB8AC3E}">
        <p14:creationId xmlns:p14="http://schemas.microsoft.com/office/powerpoint/2010/main" val="1991494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68F4F2-D5ED-9F4B-A11D-8ABB0AC7A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81" y="0"/>
            <a:ext cx="4113561" cy="685800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8F047B-9C9C-1849-9A0D-8F6D5D0E1614}"/>
              </a:ext>
            </a:extLst>
          </p:cNvPr>
          <p:cNvCxnSpPr>
            <a:cxnSpLocks/>
          </p:cNvCxnSpPr>
          <p:nvPr/>
        </p:nvCxnSpPr>
        <p:spPr>
          <a:xfrm flipH="1">
            <a:off x="4181862" y="1264862"/>
            <a:ext cx="2513578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4E81A2B-59D1-0D48-80BB-5C987B73FA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0" y="1950626"/>
            <a:ext cx="9144000" cy="55744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9A2ADC-36DE-AD4D-B07E-57F753FD14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0" y="1024104"/>
            <a:ext cx="9144000" cy="57664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7EBCA8-436A-D64C-9DEC-7523AF2199CF}"/>
              </a:ext>
            </a:extLst>
          </p:cNvPr>
          <p:cNvSpPr txBox="1"/>
          <p:nvPr/>
        </p:nvSpPr>
        <p:spPr>
          <a:xfrm>
            <a:off x="3581400" y="2697875"/>
            <a:ext cx="4333240" cy="39703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Each “Pan-genome” calculation will be named using a standard nomenclature (</a:t>
            </a:r>
            <a:r>
              <a:rPr lang="en-US" sz="2800" dirty="0" err="1">
                <a:solidFill>
                  <a:schemeClr val="bg1"/>
                </a:solidFill>
              </a:rPr>
              <a:t>MaizeGDB</a:t>
            </a:r>
            <a:r>
              <a:rPr lang="en-US" sz="2800" dirty="0">
                <a:solidFill>
                  <a:schemeClr val="bg1"/>
                </a:solidFill>
              </a:rPr>
              <a:t> Pan-Genome + Date), and have associated metadata which will include methods and genome assemblies used.</a:t>
            </a:r>
          </a:p>
        </p:txBody>
      </p:sp>
    </p:spTree>
    <p:extLst>
      <p:ext uri="{BB962C8B-B14F-4D97-AF65-F5344CB8AC3E}">
        <p14:creationId xmlns:p14="http://schemas.microsoft.com/office/powerpoint/2010/main" val="125570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57AD8D-4561-6C44-B62B-9ACCEC2C57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3440"/>
            <a:ext cx="9144000" cy="600456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12C00F-385B-BC49-8690-6C52D80C703C}"/>
              </a:ext>
            </a:extLst>
          </p:cNvPr>
          <p:cNvCxnSpPr>
            <a:cxnSpLocks/>
          </p:cNvCxnSpPr>
          <p:nvPr/>
        </p:nvCxnSpPr>
        <p:spPr>
          <a:xfrm flipV="1">
            <a:off x="5676458" y="3322320"/>
            <a:ext cx="648142" cy="1412759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4E49887-9DA7-934B-A439-431DF4EF8054}"/>
              </a:ext>
            </a:extLst>
          </p:cNvPr>
          <p:cNvSpPr/>
          <p:nvPr/>
        </p:nvSpPr>
        <p:spPr>
          <a:xfrm>
            <a:off x="670560" y="1968699"/>
            <a:ext cx="5113020" cy="429742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880CF5-1E3E-4545-AFF3-54AF2BA93621}"/>
              </a:ext>
            </a:extLst>
          </p:cNvPr>
          <p:cNvSpPr txBox="1"/>
          <p:nvPr/>
        </p:nvSpPr>
        <p:spPr>
          <a:xfrm>
            <a:off x="1009003" y="2358040"/>
            <a:ext cx="4774577" cy="369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advertise information on how to contribute all types of data, including whole genome assemblies, and how to make data FAIR.</a:t>
            </a:r>
          </a:p>
          <a:p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order for a genome to be “hosted” at </a:t>
            </a:r>
            <a:r>
              <a:rPr lang="en-U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MaizeGDB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, we require:</a:t>
            </a:r>
          </a:p>
          <a:p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1.  Genome assembly must be submitted to NCBI </a:t>
            </a:r>
            <a:r>
              <a:rPr lang="en-U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Genbank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 or EBI ENA</a:t>
            </a:r>
          </a:p>
          <a:p>
            <a:pPr marL="342900" indent="-342900">
              <a:buAutoNum type="arabicPeriod" startAt="2"/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Must use our genome nomenclature</a:t>
            </a:r>
          </a:p>
          <a:p>
            <a:pPr marL="342900" indent="-342900">
              <a:buAutoNum type="arabicPeriod" startAt="2"/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Must complete our </a:t>
            </a:r>
            <a:r>
              <a:rPr lang="en-U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metatdata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 template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6748D75-5486-2F40-8DBA-F14F1A8433A7}"/>
              </a:ext>
            </a:extLst>
          </p:cNvPr>
          <p:cNvSpPr/>
          <p:nvPr/>
        </p:nvSpPr>
        <p:spPr>
          <a:xfrm>
            <a:off x="6065520" y="2529840"/>
            <a:ext cx="2301240" cy="79248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BED539-BADD-A647-90B0-7A31F119AD76}"/>
              </a:ext>
            </a:extLst>
          </p:cNvPr>
          <p:cNvSpPr txBox="1"/>
          <p:nvPr/>
        </p:nvSpPr>
        <p:spPr>
          <a:xfrm>
            <a:off x="2561158" y="197481"/>
            <a:ext cx="5538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How did we get so many genomes?</a:t>
            </a:r>
          </a:p>
        </p:txBody>
      </p:sp>
    </p:spTree>
    <p:extLst>
      <p:ext uri="{BB962C8B-B14F-4D97-AF65-F5344CB8AC3E}">
        <p14:creationId xmlns:p14="http://schemas.microsoft.com/office/powerpoint/2010/main" val="330483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68F4F2-D5ED-9F4B-A11D-8ABB0AC7A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81" y="0"/>
            <a:ext cx="4113561" cy="685800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8F047B-9C9C-1849-9A0D-8F6D5D0E1614}"/>
              </a:ext>
            </a:extLst>
          </p:cNvPr>
          <p:cNvCxnSpPr>
            <a:cxnSpLocks/>
          </p:cNvCxnSpPr>
          <p:nvPr/>
        </p:nvCxnSpPr>
        <p:spPr>
          <a:xfrm flipH="1">
            <a:off x="1743462" y="1610540"/>
            <a:ext cx="2247900" cy="1229122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646EF8E-A2CA-844E-BF4E-8C3AD88C3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95" y="2537062"/>
            <a:ext cx="8258209" cy="353061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4422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68F4F2-D5ED-9F4B-A11D-8ABB0AC7A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81" y="0"/>
            <a:ext cx="4113561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909AEE5-4481-094C-934A-474578BCCCAE}"/>
              </a:ext>
            </a:extLst>
          </p:cNvPr>
          <p:cNvCxnSpPr>
            <a:cxnSpLocks/>
          </p:cNvCxnSpPr>
          <p:nvPr/>
        </p:nvCxnSpPr>
        <p:spPr>
          <a:xfrm flipH="1">
            <a:off x="2779782" y="1295978"/>
            <a:ext cx="2770118" cy="446404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722E5F6-0C9A-1641-9CDE-02782C498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892" y="1129722"/>
            <a:ext cx="7988300" cy="17399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8698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68F4F2-D5ED-9F4B-A11D-8ABB0AC7A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81" y="0"/>
            <a:ext cx="4113561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D09F7B-68CB-A949-9D86-33B780226C76}"/>
              </a:ext>
            </a:extLst>
          </p:cNvPr>
          <p:cNvCxnSpPr>
            <a:cxnSpLocks/>
          </p:cNvCxnSpPr>
          <p:nvPr/>
        </p:nvCxnSpPr>
        <p:spPr>
          <a:xfrm flipH="1">
            <a:off x="1702822" y="4728418"/>
            <a:ext cx="2247900" cy="1229122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ACD9F92-E3DC-C04B-BA14-7EF2F9FFE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481" y="4642866"/>
            <a:ext cx="8525690" cy="211755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5880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F8ADD4-5C11-F54C-9948-45B8E2F888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127" y="1300480"/>
            <a:ext cx="8109585" cy="45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1588E4-954B-F24C-8B36-C23BF5F8A123}"/>
              </a:ext>
            </a:extLst>
          </p:cNvPr>
          <p:cNvSpPr txBox="1"/>
          <p:nvPr/>
        </p:nvSpPr>
        <p:spPr>
          <a:xfrm>
            <a:off x="267481" y="1818157"/>
            <a:ext cx="87119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B73_v3	B73_v3 sequence		      lg1 Pan-gene         Genetic Info on lg1</a:t>
            </a:r>
          </a:p>
          <a:p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B73_v4	B73_v4 sequence</a:t>
            </a:r>
          </a:p>
          <a:p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B73_v5	B73_v5 sequence</a:t>
            </a:r>
          </a:p>
          <a:p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Mo17		Mo17 sequence</a:t>
            </a:r>
          </a:p>
          <a:p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W22		W22 sequence</a:t>
            </a:r>
          </a:p>
          <a:p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W23		W23 sequence</a:t>
            </a:r>
          </a:p>
          <a:p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CML103	CML103 sequence</a:t>
            </a:r>
          </a:p>
          <a:p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CML228	CML228 sequence</a:t>
            </a:r>
          </a:p>
          <a:p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DK105	DK105 sequence</a:t>
            </a:r>
          </a:p>
          <a:p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Ep1		Ep1 sequence</a:t>
            </a:r>
          </a:p>
          <a:p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F7		F7 sequence</a:t>
            </a:r>
          </a:p>
          <a:p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Ki3		Ki3 sequence</a:t>
            </a:r>
          </a:p>
          <a:p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HP301		HP301 sequence</a:t>
            </a:r>
          </a:p>
          <a:p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NC358	NC358 sequence</a:t>
            </a:r>
          </a:p>
          <a:p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P39		P39 sequence</a:t>
            </a:r>
          </a:p>
          <a:p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PH207		PH207 sequence</a:t>
            </a:r>
          </a:p>
          <a:p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Gene Model From Ab10		Ab10 sequence</a:t>
            </a:r>
          </a:p>
          <a:p>
            <a:endParaRPr lang="en-US" sz="1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200" b="1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Etc</a:t>
            </a: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…					</a:t>
            </a:r>
            <a:r>
              <a:rPr lang="en-US" sz="1200" b="1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Etc</a:t>
            </a: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…</a:t>
            </a:r>
          </a:p>
          <a:p>
            <a:endParaRPr lang="en-US" sz="1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7294F5-80FE-964B-B6F1-7013DF294BA4}"/>
              </a:ext>
            </a:extLst>
          </p:cNvPr>
          <p:cNvCxnSpPr>
            <a:cxnSpLocks/>
          </p:cNvCxnSpPr>
          <p:nvPr/>
        </p:nvCxnSpPr>
        <p:spPr>
          <a:xfrm flipH="1">
            <a:off x="4033331" y="1948387"/>
            <a:ext cx="569355" cy="0"/>
          </a:xfrm>
          <a:prstGeom prst="straightConnector1">
            <a:avLst/>
          </a:prstGeom>
          <a:ln w="63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7066491-63A5-3444-9339-B34D5F7E88C0}"/>
              </a:ext>
            </a:extLst>
          </p:cNvPr>
          <p:cNvCxnSpPr>
            <a:cxnSpLocks/>
          </p:cNvCxnSpPr>
          <p:nvPr/>
        </p:nvCxnSpPr>
        <p:spPr>
          <a:xfrm flipH="1">
            <a:off x="4025362" y="1948387"/>
            <a:ext cx="551422" cy="168814"/>
          </a:xfrm>
          <a:prstGeom prst="straightConnector1">
            <a:avLst/>
          </a:prstGeom>
          <a:ln w="63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33E6C15-F6A8-8D48-822C-55E8392B136D}"/>
              </a:ext>
            </a:extLst>
          </p:cNvPr>
          <p:cNvCxnSpPr>
            <a:cxnSpLocks/>
          </p:cNvCxnSpPr>
          <p:nvPr/>
        </p:nvCxnSpPr>
        <p:spPr>
          <a:xfrm flipH="1">
            <a:off x="4025363" y="1948387"/>
            <a:ext cx="577323" cy="335379"/>
          </a:xfrm>
          <a:prstGeom prst="straightConnector1">
            <a:avLst/>
          </a:prstGeom>
          <a:ln w="63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D99E934-3AB9-E444-8EB4-BDB361B7BA8D}"/>
              </a:ext>
            </a:extLst>
          </p:cNvPr>
          <p:cNvCxnSpPr>
            <a:cxnSpLocks/>
          </p:cNvCxnSpPr>
          <p:nvPr/>
        </p:nvCxnSpPr>
        <p:spPr>
          <a:xfrm flipH="1">
            <a:off x="4025362" y="1948387"/>
            <a:ext cx="603225" cy="501945"/>
          </a:xfrm>
          <a:prstGeom prst="straightConnector1">
            <a:avLst/>
          </a:prstGeom>
          <a:ln w="63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23566B-828A-2749-A816-9F8E73087126}"/>
              </a:ext>
            </a:extLst>
          </p:cNvPr>
          <p:cNvCxnSpPr>
            <a:cxnSpLocks/>
          </p:cNvCxnSpPr>
          <p:nvPr/>
        </p:nvCxnSpPr>
        <p:spPr>
          <a:xfrm flipH="1">
            <a:off x="4025362" y="1948387"/>
            <a:ext cx="605713" cy="665540"/>
          </a:xfrm>
          <a:prstGeom prst="straightConnector1">
            <a:avLst/>
          </a:prstGeom>
          <a:ln w="63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B39D52-0859-854A-8273-0910D0BBE7D7}"/>
              </a:ext>
            </a:extLst>
          </p:cNvPr>
          <p:cNvCxnSpPr>
            <a:cxnSpLocks/>
          </p:cNvCxnSpPr>
          <p:nvPr/>
        </p:nvCxnSpPr>
        <p:spPr>
          <a:xfrm flipH="1">
            <a:off x="4025362" y="1948387"/>
            <a:ext cx="605713" cy="809020"/>
          </a:xfrm>
          <a:prstGeom prst="straightConnector1">
            <a:avLst/>
          </a:prstGeom>
          <a:ln w="63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556F75-7BDE-1341-9BF7-230E98D58097}"/>
              </a:ext>
            </a:extLst>
          </p:cNvPr>
          <p:cNvCxnSpPr>
            <a:cxnSpLocks/>
          </p:cNvCxnSpPr>
          <p:nvPr/>
        </p:nvCxnSpPr>
        <p:spPr>
          <a:xfrm flipH="1">
            <a:off x="4025362" y="1948387"/>
            <a:ext cx="605713" cy="952501"/>
          </a:xfrm>
          <a:prstGeom prst="straightConnector1">
            <a:avLst/>
          </a:prstGeom>
          <a:ln w="63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0B61B5-1208-8B4E-B9BE-2DD91D9B628B}"/>
              </a:ext>
            </a:extLst>
          </p:cNvPr>
          <p:cNvCxnSpPr>
            <a:cxnSpLocks/>
          </p:cNvCxnSpPr>
          <p:nvPr/>
        </p:nvCxnSpPr>
        <p:spPr>
          <a:xfrm flipH="1">
            <a:off x="4025362" y="1948387"/>
            <a:ext cx="605713" cy="1095981"/>
          </a:xfrm>
          <a:prstGeom prst="straightConnector1">
            <a:avLst/>
          </a:prstGeom>
          <a:ln w="63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8F2B87-9479-DE47-B21A-BA1295875956}"/>
              </a:ext>
            </a:extLst>
          </p:cNvPr>
          <p:cNvCxnSpPr>
            <a:cxnSpLocks/>
          </p:cNvCxnSpPr>
          <p:nvPr/>
        </p:nvCxnSpPr>
        <p:spPr>
          <a:xfrm flipH="1">
            <a:off x="4025362" y="1948387"/>
            <a:ext cx="605713" cy="1239462"/>
          </a:xfrm>
          <a:prstGeom prst="straightConnector1">
            <a:avLst/>
          </a:prstGeom>
          <a:ln w="63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8009650-6534-B34B-956F-FE507BB947A4}"/>
              </a:ext>
            </a:extLst>
          </p:cNvPr>
          <p:cNvCxnSpPr>
            <a:cxnSpLocks/>
          </p:cNvCxnSpPr>
          <p:nvPr/>
        </p:nvCxnSpPr>
        <p:spPr>
          <a:xfrm flipH="1">
            <a:off x="4025362" y="1948387"/>
            <a:ext cx="605713" cy="1382942"/>
          </a:xfrm>
          <a:prstGeom prst="straightConnector1">
            <a:avLst/>
          </a:prstGeom>
          <a:ln w="63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9CCA14F-98EB-A54C-8F7B-882678B88B2F}"/>
              </a:ext>
            </a:extLst>
          </p:cNvPr>
          <p:cNvCxnSpPr>
            <a:cxnSpLocks/>
          </p:cNvCxnSpPr>
          <p:nvPr/>
        </p:nvCxnSpPr>
        <p:spPr>
          <a:xfrm flipH="1">
            <a:off x="4025362" y="1948387"/>
            <a:ext cx="605713" cy="1526422"/>
          </a:xfrm>
          <a:prstGeom prst="straightConnector1">
            <a:avLst/>
          </a:prstGeom>
          <a:ln w="63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CC75D06-5864-214B-BBDC-AB4BBC382490}"/>
              </a:ext>
            </a:extLst>
          </p:cNvPr>
          <p:cNvCxnSpPr>
            <a:cxnSpLocks/>
          </p:cNvCxnSpPr>
          <p:nvPr/>
        </p:nvCxnSpPr>
        <p:spPr>
          <a:xfrm flipH="1">
            <a:off x="4025362" y="1948387"/>
            <a:ext cx="605713" cy="1669903"/>
          </a:xfrm>
          <a:prstGeom prst="straightConnector1">
            <a:avLst/>
          </a:prstGeom>
          <a:ln w="63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ED9C8F5-B5F6-EA47-84CA-7AFE4850C667}"/>
              </a:ext>
            </a:extLst>
          </p:cNvPr>
          <p:cNvCxnSpPr>
            <a:cxnSpLocks/>
          </p:cNvCxnSpPr>
          <p:nvPr/>
        </p:nvCxnSpPr>
        <p:spPr>
          <a:xfrm flipH="1">
            <a:off x="4025362" y="1948387"/>
            <a:ext cx="605713" cy="1813383"/>
          </a:xfrm>
          <a:prstGeom prst="straightConnector1">
            <a:avLst/>
          </a:prstGeom>
          <a:ln w="63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D883E74-A10A-B946-AD74-BC6FBFEE41B9}"/>
              </a:ext>
            </a:extLst>
          </p:cNvPr>
          <p:cNvCxnSpPr>
            <a:cxnSpLocks/>
          </p:cNvCxnSpPr>
          <p:nvPr/>
        </p:nvCxnSpPr>
        <p:spPr>
          <a:xfrm flipH="1">
            <a:off x="4025362" y="1948387"/>
            <a:ext cx="605713" cy="1956863"/>
          </a:xfrm>
          <a:prstGeom prst="straightConnector1">
            <a:avLst/>
          </a:prstGeom>
          <a:ln w="63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45222C3-4B55-C04D-BF6D-98F613F9EF15}"/>
              </a:ext>
            </a:extLst>
          </p:cNvPr>
          <p:cNvCxnSpPr>
            <a:cxnSpLocks/>
          </p:cNvCxnSpPr>
          <p:nvPr/>
        </p:nvCxnSpPr>
        <p:spPr>
          <a:xfrm flipH="1">
            <a:off x="4033331" y="1975265"/>
            <a:ext cx="576330" cy="2073466"/>
          </a:xfrm>
          <a:prstGeom prst="straightConnector1">
            <a:avLst/>
          </a:prstGeom>
          <a:ln w="63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11AD50-D04D-7F4B-B159-69C3B6B47351}"/>
              </a:ext>
            </a:extLst>
          </p:cNvPr>
          <p:cNvCxnSpPr>
            <a:cxnSpLocks/>
          </p:cNvCxnSpPr>
          <p:nvPr/>
        </p:nvCxnSpPr>
        <p:spPr>
          <a:xfrm flipH="1">
            <a:off x="4033331" y="1980724"/>
            <a:ext cx="564375" cy="2211487"/>
          </a:xfrm>
          <a:prstGeom prst="straightConnector1">
            <a:avLst/>
          </a:prstGeom>
          <a:ln w="63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2CACA05-21D5-734B-8B6C-E2158AC4B91F}"/>
              </a:ext>
            </a:extLst>
          </p:cNvPr>
          <p:cNvCxnSpPr>
            <a:cxnSpLocks/>
          </p:cNvCxnSpPr>
          <p:nvPr/>
        </p:nvCxnSpPr>
        <p:spPr>
          <a:xfrm flipH="1">
            <a:off x="4025362" y="1948387"/>
            <a:ext cx="605713" cy="2387305"/>
          </a:xfrm>
          <a:prstGeom prst="straightConnector1">
            <a:avLst/>
          </a:prstGeom>
          <a:ln w="63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E5EBD29-FA01-C645-BACA-1354D3201744}"/>
              </a:ext>
            </a:extLst>
          </p:cNvPr>
          <p:cNvCxnSpPr>
            <a:cxnSpLocks/>
          </p:cNvCxnSpPr>
          <p:nvPr/>
        </p:nvCxnSpPr>
        <p:spPr>
          <a:xfrm flipH="1">
            <a:off x="4025362" y="1948387"/>
            <a:ext cx="605713" cy="2530785"/>
          </a:xfrm>
          <a:prstGeom prst="straightConnector1">
            <a:avLst/>
          </a:prstGeom>
          <a:ln w="63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3E55F5F-E0AC-6B46-9CFD-A01B1019D40F}"/>
              </a:ext>
            </a:extLst>
          </p:cNvPr>
          <p:cNvCxnSpPr>
            <a:cxnSpLocks/>
          </p:cNvCxnSpPr>
          <p:nvPr/>
        </p:nvCxnSpPr>
        <p:spPr>
          <a:xfrm flipH="1">
            <a:off x="4011913" y="1969806"/>
            <a:ext cx="591770" cy="2652846"/>
          </a:xfrm>
          <a:prstGeom prst="straightConnector1">
            <a:avLst/>
          </a:prstGeom>
          <a:ln w="63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1F10CFE-967E-E24B-A3E3-E9A765700554}"/>
              </a:ext>
            </a:extLst>
          </p:cNvPr>
          <p:cNvCxnSpPr>
            <a:cxnSpLocks/>
          </p:cNvCxnSpPr>
          <p:nvPr/>
        </p:nvCxnSpPr>
        <p:spPr>
          <a:xfrm flipH="1">
            <a:off x="4025362" y="1948387"/>
            <a:ext cx="605713" cy="2817746"/>
          </a:xfrm>
          <a:prstGeom prst="straightConnector1">
            <a:avLst/>
          </a:prstGeom>
          <a:ln w="63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4495ACF-66C9-A647-B74A-AC0B401499E2}"/>
              </a:ext>
            </a:extLst>
          </p:cNvPr>
          <p:cNvCxnSpPr>
            <a:cxnSpLocks/>
          </p:cNvCxnSpPr>
          <p:nvPr/>
        </p:nvCxnSpPr>
        <p:spPr>
          <a:xfrm flipH="1">
            <a:off x="4025362" y="1975265"/>
            <a:ext cx="590276" cy="2934348"/>
          </a:xfrm>
          <a:prstGeom prst="straightConnector1">
            <a:avLst/>
          </a:prstGeom>
          <a:ln w="63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558277EC-DFAA-B94B-97D0-F3A14DB6D029}"/>
              </a:ext>
            </a:extLst>
          </p:cNvPr>
          <p:cNvCxnSpPr/>
          <p:nvPr/>
        </p:nvCxnSpPr>
        <p:spPr>
          <a:xfrm>
            <a:off x="2312670" y="1969806"/>
            <a:ext cx="281940" cy="0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22D5D08E-89F4-C64A-B19E-EDDE89B959E1}"/>
              </a:ext>
            </a:extLst>
          </p:cNvPr>
          <p:cNvCxnSpPr/>
          <p:nvPr/>
        </p:nvCxnSpPr>
        <p:spPr>
          <a:xfrm>
            <a:off x="2312670" y="2132919"/>
            <a:ext cx="281940" cy="0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853A1120-47CF-E543-A65C-22A54175F6EB}"/>
              </a:ext>
            </a:extLst>
          </p:cNvPr>
          <p:cNvCxnSpPr/>
          <p:nvPr/>
        </p:nvCxnSpPr>
        <p:spPr>
          <a:xfrm>
            <a:off x="2312670" y="2296032"/>
            <a:ext cx="281940" cy="0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032F0C0C-D851-2A4D-95F8-6737DD2E52AC}"/>
              </a:ext>
            </a:extLst>
          </p:cNvPr>
          <p:cNvCxnSpPr/>
          <p:nvPr/>
        </p:nvCxnSpPr>
        <p:spPr>
          <a:xfrm>
            <a:off x="2312670" y="2459145"/>
            <a:ext cx="281940" cy="0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A72584D9-6083-0946-848E-C9F9B4739B72}"/>
              </a:ext>
            </a:extLst>
          </p:cNvPr>
          <p:cNvCxnSpPr/>
          <p:nvPr/>
        </p:nvCxnSpPr>
        <p:spPr>
          <a:xfrm>
            <a:off x="2312670" y="2622258"/>
            <a:ext cx="281940" cy="0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E0277B6-31A6-CD44-A58D-F75CABD9FE8E}"/>
              </a:ext>
            </a:extLst>
          </p:cNvPr>
          <p:cNvCxnSpPr/>
          <p:nvPr/>
        </p:nvCxnSpPr>
        <p:spPr>
          <a:xfrm>
            <a:off x="2312670" y="2785371"/>
            <a:ext cx="281940" cy="0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91BBFC9C-BE93-EF46-ABA7-BD58B6BD8F8D}"/>
              </a:ext>
            </a:extLst>
          </p:cNvPr>
          <p:cNvCxnSpPr/>
          <p:nvPr/>
        </p:nvCxnSpPr>
        <p:spPr>
          <a:xfrm>
            <a:off x="2312670" y="2948484"/>
            <a:ext cx="281940" cy="0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33FE18F3-E0F2-7C48-9309-14DF0EF85AC3}"/>
              </a:ext>
            </a:extLst>
          </p:cNvPr>
          <p:cNvCxnSpPr/>
          <p:nvPr/>
        </p:nvCxnSpPr>
        <p:spPr>
          <a:xfrm>
            <a:off x="2312670" y="3111597"/>
            <a:ext cx="281940" cy="0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407621A6-9C92-9543-8F1E-14D704A35777}"/>
              </a:ext>
            </a:extLst>
          </p:cNvPr>
          <p:cNvCxnSpPr/>
          <p:nvPr/>
        </p:nvCxnSpPr>
        <p:spPr>
          <a:xfrm>
            <a:off x="2312670" y="3274710"/>
            <a:ext cx="281940" cy="0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59D5E4E5-95B5-D249-97CB-729421141CE2}"/>
              </a:ext>
            </a:extLst>
          </p:cNvPr>
          <p:cNvCxnSpPr/>
          <p:nvPr/>
        </p:nvCxnSpPr>
        <p:spPr>
          <a:xfrm>
            <a:off x="2312670" y="3437823"/>
            <a:ext cx="281940" cy="0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84548C6C-53B8-8F4B-8119-05F23A62A84E}"/>
              </a:ext>
            </a:extLst>
          </p:cNvPr>
          <p:cNvCxnSpPr/>
          <p:nvPr/>
        </p:nvCxnSpPr>
        <p:spPr>
          <a:xfrm>
            <a:off x="2312670" y="3600936"/>
            <a:ext cx="281940" cy="0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F6909503-BBC7-EE44-8096-81508CCC84C6}"/>
              </a:ext>
            </a:extLst>
          </p:cNvPr>
          <p:cNvCxnSpPr/>
          <p:nvPr/>
        </p:nvCxnSpPr>
        <p:spPr>
          <a:xfrm>
            <a:off x="2312670" y="3764049"/>
            <a:ext cx="281940" cy="0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07439296-1E5D-7343-A088-0B3DB53529C7}"/>
              </a:ext>
            </a:extLst>
          </p:cNvPr>
          <p:cNvCxnSpPr/>
          <p:nvPr/>
        </p:nvCxnSpPr>
        <p:spPr>
          <a:xfrm>
            <a:off x="2312670" y="3927162"/>
            <a:ext cx="281940" cy="0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AC49D759-0A9C-2947-A996-C2A2B58025F2}"/>
              </a:ext>
            </a:extLst>
          </p:cNvPr>
          <p:cNvCxnSpPr/>
          <p:nvPr/>
        </p:nvCxnSpPr>
        <p:spPr>
          <a:xfrm>
            <a:off x="2312670" y="4090275"/>
            <a:ext cx="281940" cy="0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D27BB404-11F6-E54D-AAAE-F1587377BC86}"/>
              </a:ext>
            </a:extLst>
          </p:cNvPr>
          <p:cNvCxnSpPr/>
          <p:nvPr/>
        </p:nvCxnSpPr>
        <p:spPr>
          <a:xfrm>
            <a:off x="2312670" y="4253388"/>
            <a:ext cx="281940" cy="0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B755985E-C7C9-7D4E-B379-9CE5F5D3E4AC}"/>
              </a:ext>
            </a:extLst>
          </p:cNvPr>
          <p:cNvCxnSpPr/>
          <p:nvPr/>
        </p:nvCxnSpPr>
        <p:spPr>
          <a:xfrm>
            <a:off x="2312670" y="4416501"/>
            <a:ext cx="281940" cy="0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CE2E2D92-5BD8-5A4E-9E3F-D90DA4ABA371}"/>
              </a:ext>
            </a:extLst>
          </p:cNvPr>
          <p:cNvCxnSpPr/>
          <p:nvPr/>
        </p:nvCxnSpPr>
        <p:spPr>
          <a:xfrm>
            <a:off x="2312670" y="4579614"/>
            <a:ext cx="281940" cy="0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77FBE987-FEB8-3945-9BFE-30CD7374F3B8}"/>
              </a:ext>
            </a:extLst>
          </p:cNvPr>
          <p:cNvCxnSpPr/>
          <p:nvPr/>
        </p:nvCxnSpPr>
        <p:spPr>
          <a:xfrm>
            <a:off x="2312670" y="4742727"/>
            <a:ext cx="281940" cy="0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84794B2F-A912-5544-A443-6C6B21B0A4A8}"/>
              </a:ext>
            </a:extLst>
          </p:cNvPr>
          <p:cNvCxnSpPr/>
          <p:nvPr/>
        </p:nvCxnSpPr>
        <p:spPr>
          <a:xfrm>
            <a:off x="2312670" y="4905839"/>
            <a:ext cx="281940" cy="0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CC93D0FE-1754-2646-9B20-E7889C38EABE}"/>
              </a:ext>
            </a:extLst>
          </p:cNvPr>
          <p:cNvCxnSpPr/>
          <p:nvPr/>
        </p:nvCxnSpPr>
        <p:spPr>
          <a:xfrm>
            <a:off x="5756910" y="1969806"/>
            <a:ext cx="281940" cy="0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B9342950-98D9-654F-B456-1A2F0D5E43AE}"/>
              </a:ext>
            </a:extLst>
          </p:cNvPr>
          <p:cNvSpPr txBox="1"/>
          <p:nvPr/>
        </p:nvSpPr>
        <p:spPr>
          <a:xfrm>
            <a:off x="2907121" y="181441"/>
            <a:ext cx="3329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Current Approach</a:t>
            </a:r>
          </a:p>
        </p:txBody>
      </p:sp>
    </p:spTree>
    <p:extLst>
      <p:ext uri="{BB962C8B-B14F-4D97-AF65-F5344CB8AC3E}">
        <p14:creationId xmlns:p14="http://schemas.microsoft.com/office/powerpoint/2010/main" val="3792639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76EB799-BC40-6D4F-867D-008957CFB9A4}"/>
              </a:ext>
            </a:extLst>
          </p:cNvPr>
          <p:cNvSpPr txBox="1"/>
          <p:nvPr/>
        </p:nvSpPr>
        <p:spPr>
          <a:xfrm>
            <a:off x="2907121" y="181441"/>
            <a:ext cx="3329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Current Approach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C1AD8AB-E606-3047-8CBD-7D612F2E6592}"/>
              </a:ext>
            </a:extLst>
          </p:cNvPr>
          <p:cNvSpPr txBox="1"/>
          <p:nvPr/>
        </p:nvSpPr>
        <p:spPr>
          <a:xfrm>
            <a:off x="539724" y="1624940"/>
            <a:ext cx="82897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Still lots of unknowns</a:t>
            </a:r>
          </a:p>
          <a:p>
            <a:endParaRPr lang="en-US" sz="28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How are others doing this?</a:t>
            </a:r>
          </a:p>
          <a:p>
            <a:endParaRPr lang="en-US" sz="28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What is useful to our stakeholders?</a:t>
            </a:r>
          </a:p>
        </p:txBody>
      </p:sp>
    </p:spTree>
    <p:extLst>
      <p:ext uri="{BB962C8B-B14F-4D97-AF65-F5344CB8AC3E}">
        <p14:creationId xmlns:p14="http://schemas.microsoft.com/office/powerpoint/2010/main" val="3289511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9688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6B98E2-8DF3-4A42-BCA2-36FB42BC63A1}"/>
              </a:ext>
            </a:extLst>
          </p:cNvPr>
          <p:cNvSpPr txBox="1"/>
          <p:nvPr/>
        </p:nvSpPr>
        <p:spPr>
          <a:xfrm>
            <a:off x="3246958" y="196982"/>
            <a:ext cx="1983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JBrowse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240738-6DDA-CA45-95EF-B41B4AA45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44" y="1097416"/>
            <a:ext cx="8446911" cy="498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696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6B98E2-8DF3-4A42-BCA2-36FB42BC63A1}"/>
              </a:ext>
            </a:extLst>
          </p:cNvPr>
          <p:cNvSpPr txBox="1"/>
          <p:nvPr/>
        </p:nvSpPr>
        <p:spPr>
          <a:xfrm>
            <a:off x="3246958" y="196982"/>
            <a:ext cx="5864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JBrowse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JUMP between NAM genomes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240738-6DDA-CA45-95EF-B41B4AA45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44" y="1097416"/>
            <a:ext cx="8446911" cy="49832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6C9AAC-8768-264E-A23E-40F6F2FD34FE}"/>
              </a:ext>
            </a:extLst>
          </p:cNvPr>
          <p:cNvSpPr txBox="1"/>
          <p:nvPr/>
        </p:nvSpPr>
        <p:spPr>
          <a:xfrm>
            <a:off x="4485802" y="2909936"/>
            <a:ext cx="4204026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ALL the tracks under “Pangenome” allow jumping to the </a:t>
            </a:r>
            <a:r>
              <a:rPr lang="en-US" sz="2000" dirty="0" err="1">
                <a:latin typeface="Century Gothic" panose="020B0502020202020204" pitchFamily="34" charset="0"/>
              </a:rPr>
              <a:t>syntentic</a:t>
            </a:r>
            <a:r>
              <a:rPr lang="en-US" sz="2000" dirty="0">
                <a:latin typeface="Century Gothic" panose="020B0502020202020204" pitchFamily="34" charset="0"/>
              </a:rPr>
              <a:t> region in another NAM founder genome</a:t>
            </a:r>
          </a:p>
        </p:txBody>
      </p:sp>
      <p:sp>
        <p:nvSpPr>
          <p:cNvPr id="7" name="Notched Right Arrow 6">
            <a:extLst>
              <a:ext uri="{FF2B5EF4-FFF2-40B4-BE49-F238E27FC236}">
                <a16:creationId xmlns:a16="http://schemas.microsoft.com/office/drawing/2014/main" id="{9E8383F4-8AAB-704E-B25A-6E70847F087A}"/>
              </a:ext>
            </a:extLst>
          </p:cNvPr>
          <p:cNvSpPr/>
          <p:nvPr/>
        </p:nvSpPr>
        <p:spPr>
          <a:xfrm rot="10105069">
            <a:off x="1478668" y="3373508"/>
            <a:ext cx="1144917" cy="521060"/>
          </a:xfrm>
          <a:prstGeom prst="notchedRightArrow">
            <a:avLst>
              <a:gd name="adj1" fmla="val 31898"/>
              <a:gd name="adj2" fmla="val 5000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C1611D-2DBD-2445-80EA-E20E7F71917F}"/>
              </a:ext>
            </a:extLst>
          </p:cNvPr>
          <p:cNvSpPr/>
          <p:nvPr/>
        </p:nvSpPr>
        <p:spPr>
          <a:xfrm>
            <a:off x="348544" y="3609155"/>
            <a:ext cx="1159308" cy="2967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312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240738-6DDA-CA45-95EF-B41B4AA45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44" y="1097416"/>
            <a:ext cx="8446911" cy="49832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1BDAD4-379C-074D-BF08-D446E8D50939}"/>
              </a:ext>
            </a:extLst>
          </p:cNvPr>
          <p:cNvSpPr txBox="1"/>
          <p:nvPr/>
        </p:nvSpPr>
        <p:spPr>
          <a:xfrm>
            <a:off x="3246958" y="196982"/>
            <a:ext cx="5864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JBrowse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JUMP between NAM genomes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5EDC50-E607-2F45-AC96-46119CFA6605}"/>
              </a:ext>
            </a:extLst>
          </p:cNvPr>
          <p:cNvSpPr txBox="1"/>
          <p:nvPr/>
        </p:nvSpPr>
        <p:spPr>
          <a:xfrm>
            <a:off x="2578278" y="3589039"/>
            <a:ext cx="4204026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For example, click on this SNP from B97 </a:t>
            </a:r>
            <a:r>
              <a:rPr lang="en-US" sz="1600" dirty="0">
                <a:latin typeface="Century Gothic" panose="020B0502020202020204" pitchFamily="34" charset="0"/>
              </a:rPr>
              <a:t>(which is associated with the trait “glucose”)</a:t>
            </a:r>
          </a:p>
        </p:txBody>
      </p:sp>
      <p:sp>
        <p:nvSpPr>
          <p:cNvPr id="9" name="Notched Right Arrow 8">
            <a:extLst>
              <a:ext uri="{FF2B5EF4-FFF2-40B4-BE49-F238E27FC236}">
                <a16:creationId xmlns:a16="http://schemas.microsoft.com/office/drawing/2014/main" id="{5B71B3DF-EB59-2D44-AB52-A3BC2EEC3C88}"/>
              </a:ext>
            </a:extLst>
          </p:cNvPr>
          <p:cNvSpPr/>
          <p:nvPr/>
        </p:nvSpPr>
        <p:spPr>
          <a:xfrm rot="15228093">
            <a:off x="5469379" y="3083769"/>
            <a:ext cx="465697" cy="241960"/>
          </a:xfrm>
          <a:prstGeom prst="notchedRightArrow">
            <a:avLst>
              <a:gd name="adj1" fmla="val 43061"/>
              <a:gd name="adj2" fmla="val 5000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95C915-8651-5D43-B2E7-42B2E84D6DE5}"/>
              </a:ext>
            </a:extLst>
          </p:cNvPr>
          <p:cNvSpPr/>
          <p:nvPr/>
        </p:nvSpPr>
        <p:spPr>
          <a:xfrm>
            <a:off x="2528570" y="2420611"/>
            <a:ext cx="5010688" cy="11158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E798A2-0644-7F4A-8A07-B1A21EE000B0}"/>
              </a:ext>
            </a:extLst>
          </p:cNvPr>
          <p:cNvSpPr/>
          <p:nvPr/>
        </p:nvSpPr>
        <p:spPr>
          <a:xfrm>
            <a:off x="500944" y="5043708"/>
            <a:ext cx="1103798" cy="3155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E44F23C-42D8-814D-9EC2-2C7682B5B65E}"/>
              </a:ext>
            </a:extLst>
          </p:cNvPr>
          <p:cNvCxnSpPr/>
          <p:nvPr/>
        </p:nvCxnSpPr>
        <p:spPr>
          <a:xfrm flipV="1">
            <a:off x="1604742" y="3462103"/>
            <a:ext cx="923828" cy="1570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29CB7C2-9EAC-734A-BDF4-7CD0AA2D1B8A}"/>
              </a:ext>
            </a:extLst>
          </p:cNvPr>
          <p:cNvSpPr/>
          <p:nvPr/>
        </p:nvSpPr>
        <p:spPr>
          <a:xfrm>
            <a:off x="5456122" y="2664477"/>
            <a:ext cx="575285" cy="2829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271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6B98E2-8DF3-4A42-BCA2-36FB42BC63A1}"/>
              </a:ext>
            </a:extLst>
          </p:cNvPr>
          <p:cNvSpPr txBox="1"/>
          <p:nvPr/>
        </p:nvSpPr>
        <p:spPr>
          <a:xfrm>
            <a:off x="3246958" y="196982"/>
            <a:ext cx="1983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JBrowse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947FC7-52D8-A642-B043-3053300EC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794" y="843313"/>
            <a:ext cx="3774974" cy="59024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3F54F8-5196-724C-9075-9B344309963A}"/>
              </a:ext>
            </a:extLst>
          </p:cNvPr>
          <p:cNvSpPr txBox="1"/>
          <p:nvPr/>
        </p:nvSpPr>
        <p:spPr>
          <a:xfrm>
            <a:off x="506207" y="2077241"/>
            <a:ext cx="3307794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Information about this SNP will pop up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To see this SNP in the B97 (NAM founder) genome,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Click here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2" name="Notched Right Arrow 11">
            <a:extLst>
              <a:ext uri="{FF2B5EF4-FFF2-40B4-BE49-F238E27FC236}">
                <a16:creationId xmlns:a16="http://schemas.microsoft.com/office/drawing/2014/main" id="{12A770EB-8178-2442-AE6B-461EC4F590F0}"/>
              </a:ext>
            </a:extLst>
          </p:cNvPr>
          <p:cNvSpPr/>
          <p:nvPr/>
        </p:nvSpPr>
        <p:spPr>
          <a:xfrm rot="1058799">
            <a:off x="3164836" y="3755701"/>
            <a:ext cx="1730359" cy="521060"/>
          </a:xfrm>
          <a:prstGeom prst="notchedRightArrow">
            <a:avLst>
              <a:gd name="adj1" fmla="val 31898"/>
              <a:gd name="adj2" fmla="val 5000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6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DCEC80-09D1-6449-AE56-8540B9EF1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966" y="200902"/>
            <a:ext cx="1682750" cy="622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57AD8D-4561-6C44-B62B-9ACCEC2C57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3440"/>
            <a:ext cx="9144000" cy="6004560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4E49887-9DA7-934B-A439-431DF4EF8054}"/>
              </a:ext>
            </a:extLst>
          </p:cNvPr>
          <p:cNvSpPr/>
          <p:nvPr/>
        </p:nvSpPr>
        <p:spPr>
          <a:xfrm>
            <a:off x="711673" y="1461522"/>
            <a:ext cx="6314803" cy="291766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880CF5-1E3E-4545-AFF3-54AF2BA93621}"/>
              </a:ext>
            </a:extLst>
          </p:cNvPr>
          <p:cNvSpPr txBox="1"/>
          <p:nvPr/>
        </p:nvSpPr>
        <p:spPr>
          <a:xfrm>
            <a:off x="1022838" y="1793869"/>
            <a:ext cx="6003637" cy="258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When we “Host” a genome assembly, we</a:t>
            </a:r>
          </a:p>
          <a:p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Provide metadata more complete than NCBI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Provide a </a:t>
            </a:r>
            <a:r>
              <a:rPr lang="en-U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JBrowse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 instance, with re-mapped data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Provide BLAST targets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Add the genome to a Pan-genome calculation</a:t>
            </a:r>
          </a:p>
          <a:p>
            <a:pPr marL="342900" indent="-342900">
              <a:buAutoNum type="arabicPeriod"/>
            </a:pP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4398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6B98E2-8DF3-4A42-BCA2-36FB42BC63A1}"/>
              </a:ext>
            </a:extLst>
          </p:cNvPr>
          <p:cNvSpPr txBox="1"/>
          <p:nvPr/>
        </p:nvSpPr>
        <p:spPr>
          <a:xfrm>
            <a:off x="3246958" y="196982"/>
            <a:ext cx="1983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JBrowse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240738-6DDA-CA45-95EF-B41B4AA45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44" y="1097416"/>
            <a:ext cx="8446911" cy="49832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010991-7CFF-FE42-A49C-1120712BA16F}"/>
              </a:ext>
            </a:extLst>
          </p:cNvPr>
          <p:cNvSpPr txBox="1"/>
          <p:nvPr/>
        </p:nvSpPr>
        <p:spPr>
          <a:xfrm>
            <a:off x="2591838" y="2753826"/>
            <a:ext cx="5680122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Another example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Click on this Pangenome marker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7" name="Notched Right Arrow 6">
            <a:extLst>
              <a:ext uri="{FF2B5EF4-FFF2-40B4-BE49-F238E27FC236}">
                <a16:creationId xmlns:a16="http://schemas.microsoft.com/office/drawing/2014/main" id="{DB7A34E5-5D56-EF41-9B41-BB81FFA2F114}"/>
              </a:ext>
            </a:extLst>
          </p:cNvPr>
          <p:cNvSpPr/>
          <p:nvPr/>
        </p:nvSpPr>
        <p:spPr>
          <a:xfrm rot="5118446">
            <a:off x="4660317" y="3755373"/>
            <a:ext cx="634967" cy="326916"/>
          </a:xfrm>
          <a:prstGeom prst="notchedRightArrow">
            <a:avLst>
              <a:gd name="adj1" fmla="val 43061"/>
              <a:gd name="adj2" fmla="val 5000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639667-B53E-8C40-B921-FC4FD68F1AB6}"/>
              </a:ext>
            </a:extLst>
          </p:cNvPr>
          <p:cNvSpPr/>
          <p:nvPr/>
        </p:nvSpPr>
        <p:spPr>
          <a:xfrm>
            <a:off x="2555713" y="3535036"/>
            <a:ext cx="3905643" cy="12670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8FD67D-112E-804F-9791-A103660FA05C}"/>
              </a:ext>
            </a:extLst>
          </p:cNvPr>
          <p:cNvSpPr/>
          <p:nvPr/>
        </p:nvSpPr>
        <p:spPr>
          <a:xfrm>
            <a:off x="476721" y="4092975"/>
            <a:ext cx="1491358" cy="3155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DA5182-D72A-064D-91FD-82B70A76C11F}"/>
              </a:ext>
            </a:extLst>
          </p:cNvPr>
          <p:cNvCxnSpPr>
            <a:cxnSpLocks/>
          </p:cNvCxnSpPr>
          <p:nvPr/>
        </p:nvCxnSpPr>
        <p:spPr>
          <a:xfrm flipV="1">
            <a:off x="1580519" y="3772657"/>
            <a:ext cx="975194" cy="3088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541A0-0022-2F45-A17F-335C04360A15}"/>
              </a:ext>
            </a:extLst>
          </p:cNvPr>
          <p:cNvSpPr/>
          <p:nvPr/>
        </p:nvSpPr>
        <p:spPr>
          <a:xfrm>
            <a:off x="4571999" y="4309321"/>
            <a:ext cx="811604" cy="2829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02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6B98E2-8DF3-4A42-BCA2-36FB42BC63A1}"/>
              </a:ext>
            </a:extLst>
          </p:cNvPr>
          <p:cNvSpPr txBox="1"/>
          <p:nvPr/>
        </p:nvSpPr>
        <p:spPr>
          <a:xfrm>
            <a:off x="3246958" y="196982"/>
            <a:ext cx="1983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JBrowse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FBD1D2-5D27-6448-ADAD-0CE87130F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115" y="1014984"/>
            <a:ext cx="6498529" cy="56460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BD2903-9CE4-F348-96D7-65B930FAA837}"/>
              </a:ext>
            </a:extLst>
          </p:cNvPr>
          <p:cNvSpPr txBox="1"/>
          <p:nvPr/>
        </p:nvSpPr>
        <p:spPr>
          <a:xfrm>
            <a:off x="4793592" y="819251"/>
            <a:ext cx="3999181" cy="16312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Information will pop up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To see this marker any other NAM founder genome, select from the drop down menu</a:t>
            </a:r>
          </a:p>
        </p:txBody>
      </p:sp>
      <p:sp>
        <p:nvSpPr>
          <p:cNvPr id="11" name="Notched Right Arrow 10">
            <a:extLst>
              <a:ext uri="{FF2B5EF4-FFF2-40B4-BE49-F238E27FC236}">
                <a16:creationId xmlns:a16="http://schemas.microsoft.com/office/drawing/2014/main" id="{EBE88C9A-9B45-2443-AD91-A204C16262FE}"/>
              </a:ext>
            </a:extLst>
          </p:cNvPr>
          <p:cNvSpPr/>
          <p:nvPr/>
        </p:nvSpPr>
        <p:spPr>
          <a:xfrm rot="7720038">
            <a:off x="4819235" y="2742563"/>
            <a:ext cx="1186054" cy="521060"/>
          </a:xfrm>
          <a:prstGeom prst="notchedRightArrow">
            <a:avLst>
              <a:gd name="adj1" fmla="val 31898"/>
              <a:gd name="adj2" fmla="val 5000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678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56C542-D282-A745-B950-176F3C17B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115" y="1014984"/>
            <a:ext cx="6498529" cy="56460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28FE6A-4270-B844-96E0-BEAFA585B1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5073" y="1599341"/>
            <a:ext cx="775120" cy="41958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6B98E2-8DF3-4A42-BCA2-36FB42BC63A1}"/>
              </a:ext>
            </a:extLst>
          </p:cNvPr>
          <p:cNvSpPr txBox="1"/>
          <p:nvPr/>
        </p:nvSpPr>
        <p:spPr>
          <a:xfrm>
            <a:off x="3246958" y="196982"/>
            <a:ext cx="1983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JBrowse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sp>
        <p:nvSpPr>
          <p:cNvPr id="11" name="Notched Right Arrow 10">
            <a:extLst>
              <a:ext uri="{FF2B5EF4-FFF2-40B4-BE49-F238E27FC236}">
                <a16:creationId xmlns:a16="http://schemas.microsoft.com/office/drawing/2014/main" id="{770575D5-509D-E94B-90BD-91C916D6ED7B}"/>
              </a:ext>
            </a:extLst>
          </p:cNvPr>
          <p:cNvSpPr/>
          <p:nvPr/>
        </p:nvSpPr>
        <p:spPr>
          <a:xfrm rot="7720038">
            <a:off x="6078806" y="2706230"/>
            <a:ext cx="1186054" cy="521060"/>
          </a:xfrm>
          <a:prstGeom prst="notchedRightArrow">
            <a:avLst>
              <a:gd name="adj1" fmla="val 31898"/>
              <a:gd name="adj2" fmla="val 5000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905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6B98E2-8DF3-4A42-BCA2-36FB42BC63A1}"/>
              </a:ext>
            </a:extLst>
          </p:cNvPr>
          <p:cNvSpPr txBox="1"/>
          <p:nvPr/>
        </p:nvSpPr>
        <p:spPr>
          <a:xfrm>
            <a:off x="3246958" y="196982"/>
            <a:ext cx="1983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JBrowse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4E540F-CDE3-5E4C-9159-7CA47DA40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12" y="1666701"/>
            <a:ext cx="8266176" cy="2818015"/>
          </a:xfrm>
          <a:prstGeom prst="rect">
            <a:avLst/>
          </a:prstGeom>
        </p:spPr>
      </p:pic>
      <p:sp>
        <p:nvSpPr>
          <p:cNvPr id="6" name="Notched Right Arrow 5">
            <a:extLst>
              <a:ext uri="{FF2B5EF4-FFF2-40B4-BE49-F238E27FC236}">
                <a16:creationId xmlns:a16="http://schemas.microsoft.com/office/drawing/2014/main" id="{252C0762-53D6-1F45-952B-4FD647384F11}"/>
              </a:ext>
            </a:extLst>
          </p:cNvPr>
          <p:cNvSpPr/>
          <p:nvPr/>
        </p:nvSpPr>
        <p:spPr>
          <a:xfrm rot="7720038">
            <a:off x="6847870" y="877327"/>
            <a:ext cx="1186054" cy="521060"/>
          </a:xfrm>
          <a:prstGeom prst="notchedRightArrow">
            <a:avLst>
              <a:gd name="adj1" fmla="val 31898"/>
              <a:gd name="adj2" fmla="val 5000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>
            <a:extLst>
              <a:ext uri="{FF2B5EF4-FFF2-40B4-BE49-F238E27FC236}">
                <a16:creationId xmlns:a16="http://schemas.microsoft.com/office/drawing/2014/main" id="{9CB3928A-30A4-0247-ABA2-7B0A90858367}"/>
              </a:ext>
            </a:extLst>
          </p:cNvPr>
          <p:cNvSpPr/>
          <p:nvPr/>
        </p:nvSpPr>
        <p:spPr>
          <a:xfrm rot="17548263">
            <a:off x="4802076" y="3816049"/>
            <a:ext cx="1186054" cy="521060"/>
          </a:xfrm>
          <a:prstGeom prst="notchedRightArrow">
            <a:avLst>
              <a:gd name="adj1" fmla="val 31898"/>
              <a:gd name="adj2" fmla="val 5000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926F05-54D1-8140-9F17-E8E19E504599}"/>
              </a:ext>
            </a:extLst>
          </p:cNvPr>
          <p:cNvSpPr txBox="1"/>
          <p:nvPr/>
        </p:nvSpPr>
        <p:spPr>
          <a:xfrm>
            <a:off x="839266" y="4888633"/>
            <a:ext cx="4538133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Now we are in the Ki11 genome right at that marker!</a:t>
            </a:r>
          </a:p>
        </p:txBody>
      </p:sp>
    </p:spTree>
    <p:extLst>
      <p:ext uri="{BB962C8B-B14F-4D97-AF65-F5344CB8AC3E}">
        <p14:creationId xmlns:p14="http://schemas.microsoft.com/office/powerpoint/2010/main" val="744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6B98E2-8DF3-4A42-BCA2-36FB42BC63A1}"/>
              </a:ext>
            </a:extLst>
          </p:cNvPr>
          <p:cNvSpPr txBox="1"/>
          <p:nvPr/>
        </p:nvSpPr>
        <p:spPr>
          <a:xfrm>
            <a:off x="3086938" y="133462"/>
            <a:ext cx="4615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About the genomes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57AD8D-4561-6C44-B62B-9ACCEC2C57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3440"/>
            <a:ext cx="9144000" cy="600456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12C00F-385B-BC49-8690-6C52D80C703C}"/>
              </a:ext>
            </a:extLst>
          </p:cNvPr>
          <p:cNvCxnSpPr>
            <a:cxnSpLocks/>
          </p:cNvCxnSpPr>
          <p:nvPr/>
        </p:nvCxnSpPr>
        <p:spPr>
          <a:xfrm flipV="1">
            <a:off x="5815853" y="2666999"/>
            <a:ext cx="424722" cy="1066803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4E49887-9DA7-934B-A439-431DF4EF8054}"/>
              </a:ext>
            </a:extLst>
          </p:cNvPr>
          <p:cNvSpPr/>
          <p:nvPr/>
        </p:nvSpPr>
        <p:spPr>
          <a:xfrm>
            <a:off x="702834" y="1154171"/>
            <a:ext cx="5199298" cy="358547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880CF5-1E3E-4545-AFF3-54AF2BA93621}"/>
              </a:ext>
            </a:extLst>
          </p:cNvPr>
          <p:cNvSpPr txBox="1"/>
          <p:nvPr/>
        </p:nvSpPr>
        <p:spPr>
          <a:xfrm>
            <a:off x="1041277" y="1543512"/>
            <a:ext cx="477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DO still have ONE genome that we spend more resources on:  B73.</a:t>
            </a:r>
          </a:p>
          <a:p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still call this the “reference” or “representative” assembly.</a:t>
            </a:r>
          </a:p>
          <a:p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However, most of the other genome assemblies we support are reference quality.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6748D75-5486-2F40-8DBA-F14F1A8433A7}"/>
              </a:ext>
            </a:extLst>
          </p:cNvPr>
          <p:cNvSpPr/>
          <p:nvPr/>
        </p:nvSpPr>
        <p:spPr>
          <a:xfrm>
            <a:off x="6000528" y="1192482"/>
            <a:ext cx="2511187" cy="147451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3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6B98E2-8DF3-4A42-BCA2-36FB42BC63A1}"/>
              </a:ext>
            </a:extLst>
          </p:cNvPr>
          <p:cNvSpPr txBox="1"/>
          <p:nvPr/>
        </p:nvSpPr>
        <p:spPr>
          <a:xfrm>
            <a:off x="3086938" y="133462"/>
            <a:ext cx="486543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Finding the genomes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57AD8D-4561-6C44-B62B-9ACCEC2C57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3440"/>
            <a:ext cx="9144000" cy="6004560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6748D75-5486-2F40-8DBA-F14F1A8433A7}"/>
              </a:ext>
            </a:extLst>
          </p:cNvPr>
          <p:cNvSpPr/>
          <p:nvPr/>
        </p:nvSpPr>
        <p:spPr>
          <a:xfrm>
            <a:off x="2794406" y="729399"/>
            <a:ext cx="2048256" cy="64633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D8625A6-A4BC-1941-9718-A50C164AAFF1}"/>
              </a:ext>
            </a:extLst>
          </p:cNvPr>
          <p:cNvSpPr/>
          <p:nvPr/>
        </p:nvSpPr>
        <p:spPr>
          <a:xfrm>
            <a:off x="6275222" y="1591374"/>
            <a:ext cx="2064106" cy="66902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7FEBC4C-25E6-C643-93D0-F7807A306663}"/>
              </a:ext>
            </a:extLst>
          </p:cNvPr>
          <p:cNvSpPr/>
          <p:nvPr/>
        </p:nvSpPr>
        <p:spPr>
          <a:xfrm>
            <a:off x="819782" y="2183905"/>
            <a:ext cx="4761715" cy="93968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EE418F0-4B6B-CC46-9A05-E2401CA93B5A}"/>
              </a:ext>
            </a:extLst>
          </p:cNvPr>
          <p:cNvSpPr/>
          <p:nvPr/>
        </p:nvSpPr>
        <p:spPr>
          <a:xfrm>
            <a:off x="5476964" y="746874"/>
            <a:ext cx="1078675" cy="52165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DCEC80-09D1-6449-AE56-8540B9EF1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966" y="200902"/>
            <a:ext cx="1682750" cy="622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57AD8D-4561-6C44-B62B-9ACCEC2C57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3440"/>
            <a:ext cx="9144000" cy="600456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12C00F-385B-BC49-8690-6C52D80C703C}"/>
              </a:ext>
            </a:extLst>
          </p:cNvPr>
          <p:cNvCxnSpPr>
            <a:cxnSpLocks/>
          </p:cNvCxnSpPr>
          <p:nvPr/>
        </p:nvCxnSpPr>
        <p:spPr>
          <a:xfrm flipH="1" flipV="1">
            <a:off x="2072506" y="3323714"/>
            <a:ext cx="1072756" cy="748238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A99435-0553-484B-A6C2-80F9F035C0CB}"/>
              </a:ext>
            </a:extLst>
          </p:cNvPr>
          <p:cNvGrpSpPr/>
          <p:nvPr/>
        </p:nvGrpSpPr>
        <p:grpSpPr>
          <a:xfrm>
            <a:off x="3232860" y="3498272"/>
            <a:ext cx="5278856" cy="1571162"/>
            <a:chOff x="1059180" y="3695700"/>
            <a:chExt cx="5090818" cy="1513108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4E49887-9DA7-934B-A439-431DF4EF8054}"/>
                </a:ext>
              </a:extLst>
            </p:cNvPr>
            <p:cNvSpPr/>
            <p:nvPr/>
          </p:nvSpPr>
          <p:spPr>
            <a:xfrm>
              <a:off x="1059180" y="3695700"/>
              <a:ext cx="5090818" cy="1513108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880CF5-1E3E-4545-AFF3-54AF2BA93621}"/>
                </a:ext>
              </a:extLst>
            </p:cNvPr>
            <p:cNvSpPr txBox="1"/>
            <p:nvPr/>
          </p:nvSpPr>
          <p:spPr>
            <a:xfrm>
              <a:off x="1390562" y="3860006"/>
              <a:ext cx="4674958" cy="27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Quick links to </a:t>
              </a:r>
              <a:r>
                <a:rPr lang="en-US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JBrowse</a:t>
              </a:r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(newer genomes) and </a:t>
              </a:r>
              <a:r>
                <a:rPr lang="en-US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GBrowse</a:t>
              </a:r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(older genomes)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6748D75-5486-2F40-8DBA-F14F1A8433A7}"/>
              </a:ext>
            </a:extLst>
          </p:cNvPr>
          <p:cNvSpPr/>
          <p:nvPr/>
        </p:nvSpPr>
        <p:spPr>
          <a:xfrm>
            <a:off x="711842" y="1944133"/>
            <a:ext cx="2511187" cy="130593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0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DCEC80-09D1-6449-AE56-8540B9EF1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966" y="200902"/>
            <a:ext cx="1682750" cy="622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57AD8D-4561-6C44-B62B-9ACCEC2C57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3440"/>
            <a:ext cx="9144000" cy="600456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12C00F-385B-BC49-8690-6C52D80C703C}"/>
              </a:ext>
            </a:extLst>
          </p:cNvPr>
          <p:cNvCxnSpPr>
            <a:cxnSpLocks/>
          </p:cNvCxnSpPr>
          <p:nvPr/>
        </p:nvCxnSpPr>
        <p:spPr>
          <a:xfrm flipH="1" flipV="1">
            <a:off x="4324184" y="3145761"/>
            <a:ext cx="1072756" cy="748238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A99435-0553-484B-A6C2-80F9F035C0CB}"/>
              </a:ext>
            </a:extLst>
          </p:cNvPr>
          <p:cNvGrpSpPr/>
          <p:nvPr/>
        </p:nvGrpSpPr>
        <p:grpSpPr>
          <a:xfrm>
            <a:off x="2757512" y="3673961"/>
            <a:ext cx="5138207" cy="2562914"/>
            <a:chOff x="835350" y="3630291"/>
            <a:chExt cx="5090818" cy="1513108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4E49887-9DA7-934B-A439-431DF4EF8054}"/>
                </a:ext>
              </a:extLst>
            </p:cNvPr>
            <p:cNvSpPr/>
            <p:nvPr/>
          </p:nvSpPr>
          <p:spPr>
            <a:xfrm>
              <a:off x="835350" y="3630291"/>
              <a:ext cx="5090818" cy="1513108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880CF5-1E3E-4545-AFF3-54AF2BA93621}"/>
                </a:ext>
              </a:extLst>
            </p:cNvPr>
            <p:cNvSpPr txBox="1"/>
            <p:nvPr/>
          </p:nvSpPr>
          <p:spPr>
            <a:xfrm>
              <a:off x="1112956" y="3705444"/>
              <a:ext cx="4674958" cy="1362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Information on the Set of 26 genomes of the “Nested Association Mapping” (NAM) founder parents.  </a:t>
              </a:r>
            </a:p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These were all sequenced, assembled and annotated by one group using the same wet lab and in silico pipelines.  They are directly comparable 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6748D75-5486-2F40-8DBA-F14F1A8433A7}"/>
              </a:ext>
            </a:extLst>
          </p:cNvPr>
          <p:cNvSpPr/>
          <p:nvPr/>
        </p:nvSpPr>
        <p:spPr>
          <a:xfrm>
            <a:off x="3232860" y="1944133"/>
            <a:ext cx="1156260" cy="123990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95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6B98E2-8DF3-4A42-BCA2-36FB42BC63A1}"/>
              </a:ext>
            </a:extLst>
          </p:cNvPr>
          <p:cNvSpPr txBox="1"/>
          <p:nvPr/>
        </p:nvSpPr>
        <p:spPr>
          <a:xfrm>
            <a:off x="3086938" y="133462"/>
            <a:ext cx="2815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Home Page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591096-4938-3F41-96CC-74F7671C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81" y="97582"/>
            <a:ext cx="1892623" cy="8289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DCEC80-09D1-6449-AE56-8540B9EF1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966" y="200902"/>
            <a:ext cx="1682750" cy="622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57AD8D-4561-6C44-B62B-9ACCEC2C57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3440"/>
            <a:ext cx="9144000" cy="600456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12C00F-385B-BC49-8690-6C52D80C703C}"/>
              </a:ext>
            </a:extLst>
          </p:cNvPr>
          <p:cNvCxnSpPr>
            <a:cxnSpLocks/>
          </p:cNvCxnSpPr>
          <p:nvPr/>
        </p:nvCxnSpPr>
        <p:spPr>
          <a:xfrm flipV="1">
            <a:off x="3313786" y="3246670"/>
            <a:ext cx="1180749" cy="574247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A99435-0553-484B-A6C2-80F9F035C0CB}"/>
              </a:ext>
            </a:extLst>
          </p:cNvPr>
          <p:cNvGrpSpPr/>
          <p:nvPr/>
        </p:nvGrpSpPr>
        <p:grpSpPr>
          <a:xfrm>
            <a:off x="818984" y="3967646"/>
            <a:ext cx="5138207" cy="2562914"/>
            <a:chOff x="835350" y="3630291"/>
            <a:chExt cx="5090818" cy="1513108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4E49887-9DA7-934B-A439-431DF4EF8054}"/>
                </a:ext>
              </a:extLst>
            </p:cNvPr>
            <p:cNvSpPr/>
            <p:nvPr/>
          </p:nvSpPr>
          <p:spPr>
            <a:xfrm>
              <a:off x="835350" y="3630291"/>
              <a:ext cx="5090818" cy="1513108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880CF5-1E3E-4545-AFF3-54AF2BA93621}"/>
                </a:ext>
              </a:extLst>
            </p:cNvPr>
            <p:cNvSpPr txBox="1"/>
            <p:nvPr/>
          </p:nvSpPr>
          <p:spPr>
            <a:xfrm>
              <a:off x="1161738" y="3803678"/>
              <a:ext cx="4674958" cy="872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Because it is often hard to find all genome/assembly/annotation etc. files, we have standardized the file names and offer all data as downloads, here and on our </a:t>
              </a:r>
              <a:r>
                <a:rPr lang="en-US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CyVerse</a:t>
              </a:r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page. 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6748D75-5486-2F40-8DBA-F14F1A8433A7}"/>
              </a:ext>
            </a:extLst>
          </p:cNvPr>
          <p:cNvSpPr/>
          <p:nvPr/>
        </p:nvSpPr>
        <p:spPr>
          <a:xfrm>
            <a:off x="4494535" y="1960943"/>
            <a:ext cx="1156260" cy="123990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81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3815</TotalTime>
  <Words>913</Words>
  <Application>Microsoft Macintosh PowerPoint</Application>
  <PresentationFormat>On-screen Show (4:3)</PresentationFormat>
  <Paragraphs>194</Paragraphs>
  <Slides>43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Century Gothic</vt:lpstr>
      <vt:lpstr>Office Theme</vt:lpstr>
      <vt:lpstr>Dealing with gene models from 50 reference genomes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Harper</dc:creator>
  <cp:lastModifiedBy>Lisa Harper</cp:lastModifiedBy>
  <cp:revision>103</cp:revision>
  <dcterms:created xsi:type="dcterms:W3CDTF">2020-06-17T19:05:50Z</dcterms:created>
  <dcterms:modified xsi:type="dcterms:W3CDTF">2021-06-02T08:16:29Z</dcterms:modified>
</cp:coreProperties>
</file>